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2" r:id="rId1"/>
  </p:sldMasterIdLst>
  <p:sldIdLst>
    <p:sldId id="256" r:id="rId2"/>
    <p:sldId id="288" r:id="rId3"/>
    <p:sldId id="271" r:id="rId4"/>
    <p:sldId id="272" r:id="rId5"/>
    <p:sldId id="289" r:id="rId6"/>
    <p:sldId id="290" r:id="rId7"/>
    <p:sldId id="283" r:id="rId8"/>
    <p:sldId id="284" r:id="rId9"/>
    <p:sldId id="291" r:id="rId10"/>
    <p:sldId id="27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9" d="100"/>
          <a:sy n="109" d="100"/>
        </p:scale>
        <p:origin x="6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4730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77090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6264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189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0107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9294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0637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3548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4537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9444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89948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0641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6831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95533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9721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3899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4537245"/>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 id="2147483846" r:id="rId14"/>
    <p:sldLayoutId id="2147483847" r:id="rId15"/>
    <p:sldLayoutId id="214748384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B6F2D-7783-4EA1-90CA-02CE19BC9F9C}"/>
              </a:ext>
            </a:extLst>
          </p:cNvPr>
          <p:cNvSpPr>
            <a:spLocks noGrp="1"/>
          </p:cNvSpPr>
          <p:nvPr>
            <p:ph type="ctrTitle"/>
          </p:nvPr>
        </p:nvSpPr>
        <p:spPr/>
        <p:txBody>
          <a:bodyPr/>
          <a:lstStyle/>
          <a:p>
            <a:r>
              <a:rPr lang="en-GB" dirty="0"/>
              <a:t>Responsibility</a:t>
            </a:r>
          </a:p>
        </p:txBody>
      </p:sp>
      <p:sp>
        <p:nvSpPr>
          <p:cNvPr id="3" name="Subtitle 2">
            <a:extLst>
              <a:ext uri="{FF2B5EF4-FFF2-40B4-BE49-F238E27FC236}">
                <a16:creationId xmlns:a16="http://schemas.microsoft.com/office/drawing/2014/main" id="{64EABB6E-A118-45A4-8BAF-4466589C3AB7}"/>
              </a:ext>
            </a:extLst>
          </p:cNvPr>
          <p:cNvSpPr>
            <a:spLocks noGrp="1"/>
          </p:cNvSpPr>
          <p:nvPr>
            <p:ph type="subTitle" idx="1"/>
          </p:nvPr>
        </p:nvSpPr>
        <p:spPr/>
        <p:txBody>
          <a:bodyPr/>
          <a:lstStyle/>
          <a:p>
            <a:r>
              <a:rPr lang="en-GB" dirty="0"/>
              <a:t>Brought to you by the School Council</a:t>
            </a:r>
          </a:p>
        </p:txBody>
      </p:sp>
    </p:spTree>
    <p:extLst>
      <p:ext uri="{BB962C8B-B14F-4D97-AF65-F5344CB8AC3E}">
        <p14:creationId xmlns:p14="http://schemas.microsoft.com/office/powerpoint/2010/main" val="3774910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FC5BB4B-BF38-485F-8097-2F81F029E781}"/>
              </a:ext>
            </a:extLst>
          </p:cNvPr>
          <p:cNvSpPr txBox="1"/>
          <p:nvPr/>
        </p:nvSpPr>
        <p:spPr>
          <a:xfrm>
            <a:off x="679703" y="386431"/>
            <a:ext cx="7376161" cy="4524315"/>
          </a:xfrm>
          <a:prstGeom prst="rect">
            <a:avLst/>
          </a:prstGeom>
          <a:noFill/>
        </p:spPr>
        <p:txBody>
          <a:bodyPr wrap="square">
            <a:spAutoFit/>
          </a:bodyPr>
          <a:lstStyle/>
          <a:p>
            <a:r>
              <a:rPr lang="en-GB" sz="3200" b="1" dirty="0"/>
              <a:t>Swingate have been given a set of wildflower seeds as part of the Coronation celebrations. </a:t>
            </a:r>
          </a:p>
          <a:p>
            <a:endParaRPr lang="en-GB" sz="3200" b="1" dirty="0"/>
          </a:p>
          <a:p>
            <a:r>
              <a:rPr lang="en-GB" sz="3200" b="1" dirty="0"/>
              <a:t>King Charles is passionate about looking after our planet and these flowers will provide food for a wide range of insects, bees and butterflies.</a:t>
            </a:r>
          </a:p>
        </p:txBody>
      </p:sp>
      <p:pic>
        <p:nvPicPr>
          <p:cNvPr id="7" name="Picture 6">
            <a:extLst>
              <a:ext uri="{FF2B5EF4-FFF2-40B4-BE49-F238E27FC236}">
                <a16:creationId xmlns:a16="http://schemas.microsoft.com/office/drawing/2014/main" id="{0F64D7B1-D2A9-496B-9718-E0B57DBC3518}"/>
              </a:ext>
            </a:extLst>
          </p:cNvPr>
          <p:cNvPicPr>
            <a:picLocks noChangeAspect="1"/>
          </p:cNvPicPr>
          <p:nvPr/>
        </p:nvPicPr>
        <p:blipFill>
          <a:blip r:embed="rId2"/>
          <a:stretch>
            <a:fillRect/>
          </a:stretch>
        </p:blipFill>
        <p:spPr>
          <a:xfrm>
            <a:off x="8224119" y="210400"/>
            <a:ext cx="3205882" cy="4654626"/>
          </a:xfrm>
          <a:prstGeom prst="rect">
            <a:avLst/>
          </a:prstGeom>
        </p:spPr>
      </p:pic>
      <p:pic>
        <p:nvPicPr>
          <p:cNvPr id="1026" name="Picture 2" descr="Bee PNG Images - FreeIconsPNG">
            <a:extLst>
              <a:ext uri="{FF2B5EF4-FFF2-40B4-BE49-F238E27FC236}">
                <a16:creationId xmlns:a16="http://schemas.microsoft.com/office/drawing/2014/main" id="{49F4D4F3-7A41-4C77-B1F8-783A5FEAA8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5291" y="5004176"/>
            <a:ext cx="1764792" cy="183648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tterflies PNG, Butterflies Transparent Background ...">
            <a:extLst>
              <a:ext uri="{FF2B5EF4-FFF2-40B4-BE49-F238E27FC236}">
                <a16:creationId xmlns:a16="http://schemas.microsoft.com/office/drawing/2014/main" id="{4C5BF8DC-4023-4584-B4FA-51EFCBE451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7978" y="5060711"/>
            <a:ext cx="2157984" cy="16319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Butterflies PNG, Butterflies Transparent Background ...">
            <a:extLst>
              <a:ext uri="{FF2B5EF4-FFF2-40B4-BE49-F238E27FC236}">
                <a16:creationId xmlns:a16="http://schemas.microsoft.com/office/drawing/2014/main" id="{78DC8640-380F-4A22-9EDF-C4A441AC28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9412" y="5039529"/>
            <a:ext cx="2157984" cy="16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703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807651-6F12-4921-85D2-B20B202925B5}"/>
              </a:ext>
            </a:extLst>
          </p:cNvPr>
          <p:cNvSpPr/>
          <p:nvPr/>
        </p:nvSpPr>
        <p:spPr>
          <a:xfrm>
            <a:off x="486896" y="247467"/>
            <a:ext cx="7130056" cy="3416320"/>
          </a:xfrm>
          <a:prstGeom prst="rect">
            <a:avLst/>
          </a:prstGeom>
        </p:spPr>
        <p:txBody>
          <a:bodyPr wrap="square">
            <a:spAutoFit/>
          </a:bodyPr>
          <a:lstStyle/>
          <a:p>
            <a:r>
              <a:rPr lang="en-GB" sz="3600" dirty="0"/>
              <a:t>School Council have already been thinking about the importance of bees on one of the Eco Displays made by Year 2.</a:t>
            </a:r>
          </a:p>
          <a:p>
            <a:endParaRPr lang="en-GB" sz="3600" dirty="0"/>
          </a:p>
          <a:p>
            <a:endParaRPr lang="en-GB" sz="3600" dirty="0"/>
          </a:p>
        </p:txBody>
      </p:sp>
      <p:pic>
        <p:nvPicPr>
          <p:cNvPr id="7" name="Picture 6">
            <a:extLst>
              <a:ext uri="{FF2B5EF4-FFF2-40B4-BE49-F238E27FC236}">
                <a16:creationId xmlns:a16="http://schemas.microsoft.com/office/drawing/2014/main" id="{8B38F195-68CC-4783-A78C-D135D00541EE}"/>
              </a:ext>
            </a:extLst>
          </p:cNvPr>
          <p:cNvPicPr>
            <a:picLocks noChangeAspect="1"/>
          </p:cNvPicPr>
          <p:nvPr/>
        </p:nvPicPr>
        <p:blipFill>
          <a:blip r:embed="rId2"/>
          <a:stretch>
            <a:fillRect/>
          </a:stretch>
        </p:blipFill>
        <p:spPr>
          <a:xfrm>
            <a:off x="599328" y="3031602"/>
            <a:ext cx="2141406" cy="2918713"/>
          </a:xfrm>
          <a:prstGeom prst="rect">
            <a:avLst/>
          </a:prstGeom>
        </p:spPr>
      </p:pic>
      <p:sp>
        <p:nvSpPr>
          <p:cNvPr id="9" name="TextBox 8">
            <a:extLst>
              <a:ext uri="{FF2B5EF4-FFF2-40B4-BE49-F238E27FC236}">
                <a16:creationId xmlns:a16="http://schemas.microsoft.com/office/drawing/2014/main" id="{CD02C938-21E5-4F45-843A-DA9F01154D90}"/>
              </a:ext>
            </a:extLst>
          </p:cNvPr>
          <p:cNvSpPr txBox="1"/>
          <p:nvPr/>
        </p:nvSpPr>
        <p:spPr>
          <a:xfrm>
            <a:off x="3074219" y="2936686"/>
            <a:ext cx="4388001" cy="3108543"/>
          </a:xfrm>
          <a:prstGeom prst="rect">
            <a:avLst/>
          </a:prstGeom>
          <a:noFill/>
        </p:spPr>
        <p:txBody>
          <a:bodyPr wrap="square">
            <a:spAutoFit/>
          </a:bodyPr>
          <a:lstStyle/>
          <a:p>
            <a:r>
              <a:rPr lang="en-GB" sz="2800" dirty="0"/>
              <a:t>This also links to our value of responsibility because we are all responsible for looking after our planet and eco-system. So why are bees so important?</a:t>
            </a:r>
          </a:p>
        </p:txBody>
      </p:sp>
      <p:pic>
        <p:nvPicPr>
          <p:cNvPr id="3" name="Picture 2">
            <a:extLst>
              <a:ext uri="{FF2B5EF4-FFF2-40B4-BE49-F238E27FC236}">
                <a16:creationId xmlns:a16="http://schemas.microsoft.com/office/drawing/2014/main" id="{AB80B689-D27F-48C5-9DE9-69D5681655F3}"/>
              </a:ext>
            </a:extLst>
          </p:cNvPr>
          <p:cNvPicPr>
            <a:picLocks noChangeAspect="1"/>
          </p:cNvPicPr>
          <p:nvPr/>
        </p:nvPicPr>
        <p:blipFill>
          <a:blip r:embed="rId3"/>
          <a:stretch>
            <a:fillRect/>
          </a:stretch>
        </p:blipFill>
        <p:spPr>
          <a:xfrm>
            <a:off x="7795705" y="335081"/>
            <a:ext cx="3909399" cy="3795089"/>
          </a:xfrm>
          <a:prstGeom prst="rect">
            <a:avLst/>
          </a:prstGeom>
        </p:spPr>
      </p:pic>
    </p:spTree>
    <p:extLst>
      <p:ext uri="{BB962C8B-B14F-4D97-AF65-F5344CB8AC3E}">
        <p14:creationId xmlns:p14="http://schemas.microsoft.com/office/powerpoint/2010/main" val="1363618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7E94EA-B498-449E-9F94-E11B814DD168}"/>
              </a:ext>
            </a:extLst>
          </p:cNvPr>
          <p:cNvSpPr/>
          <p:nvPr/>
        </p:nvSpPr>
        <p:spPr>
          <a:xfrm>
            <a:off x="770360" y="503499"/>
            <a:ext cx="7130056" cy="6494085"/>
          </a:xfrm>
          <a:prstGeom prst="rect">
            <a:avLst/>
          </a:prstGeom>
        </p:spPr>
        <p:txBody>
          <a:bodyPr wrap="square">
            <a:spAutoFit/>
          </a:bodyPr>
          <a:lstStyle/>
          <a:p>
            <a:r>
              <a:rPr lang="en-GB" sz="2800" b="1" dirty="0">
                <a:latin typeface="Trebuchet MS" panose="020B0603020202020204" pitchFamily="34" charset="0"/>
              </a:rPr>
              <a:t>Bees</a:t>
            </a:r>
          </a:p>
          <a:p>
            <a:pPr>
              <a:spcAft>
                <a:spcPts val="1200"/>
              </a:spcAft>
            </a:pPr>
            <a:r>
              <a:rPr lang="en-GB" sz="2800" dirty="0">
                <a:effectLst/>
                <a:latin typeface="Trebuchet MS" panose="020B0603020202020204" pitchFamily="34" charset="0"/>
                <a:ea typeface="Times New Roman" panose="02020603050405020304" pitchFamily="18" charset="0"/>
              </a:rPr>
              <a:t>Bees are vital to our planet. Unfortunately, they are also in big trouble.</a:t>
            </a:r>
          </a:p>
          <a:p>
            <a:pPr>
              <a:spcAft>
                <a:spcPts val="1200"/>
              </a:spcAft>
            </a:pPr>
            <a:r>
              <a:rPr lang="en-GB" sz="2800" dirty="0">
                <a:effectLst/>
                <a:latin typeface="Trebuchet MS" panose="020B0603020202020204" pitchFamily="34" charset="0"/>
                <a:ea typeface="Times New Roman" panose="02020603050405020304" pitchFamily="18" charset="0"/>
              </a:rPr>
              <a:t>There are less bees in the UK now because of habitat loss, pollution and climate change. These tiny insects are an important part of our ecosystem, but with their numbers dropping, our natural world could be in serious trouble.</a:t>
            </a:r>
          </a:p>
          <a:p>
            <a:endParaRPr lang="en-GB" sz="3600" dirty="0"/>
          </a:p>
          <a:p>
            <a:endParaRPr lang="en-GB" sz="3600" dirty="0"/>
          </a:p>
          <a:p>
            <a:endParaRPr lang="en-GB" sz="3600" dirty="0"/>
          </a:p>
          <a:p>
            <a:endParaRPr lang="en-GB" sz="3600" dirty="0"/>
          </a:p>
        </p:txBody>
      </p:sp>
      <p:pic>
        <p:nvPicPr>
          <p:cNvPr id="12" name="Picture 2" descr="Bee PNG Images - FreeIconsPNG">
            <a:extLst>
              <a:ext uri="{FF2B5EF4-FFF2-40B4-BE49-F238E27FC236}">
                <a16:creationId xmlns:a16="http://schemas.microsoft.com/office/drawing/2014/main" id="{0640A339-F0C7-48AE-A954-5B19533CC6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0155" y="4674992"/>
            <a:ext cx="1764792" cy="1836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863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7E94EA-B498-449E-9F94-E11B814DD168}"/>
              </a:ext>
            </a:extLst>
          </p:cNvPr>
          <p:cNvSpPr/>
          <p:nvPr/>
        </p:nvSpPr>
        <p:spPr>
          <a:xfrm>
            <a:off x="770360" y="293187"/>
            <a:ext cx="7724416" cy="6623160"/>
          </a:xfrm>
          <a:prstGeom prst="rect">
            <a:avLst/>
          </a:prstGeom>
        </p:spPr>
        <p:txBody>
          <a:bodyPr wrap="square">
            <a:spAutoFit/>
          </a:bodyPr>
          <a:lstStyle/>
          <a:p>
            <a:pPr>
              <a:lnSpc>
                <a:spcPct val="107000"/>
              </a:lnSpc>
              <a:spcBef>
                <a:spcPts val="1800"/>
              </a:spcBef>
              <a:spcAft>
                <a:spcPts val="1200"/>
              </a:spcAft>
            </a:pPr>
            <a:r>
              <a:rPr lang="en-GB" sz="2600" b="1" dirty="0">
                <a:effectLst/>
                <a:latin typeface="Trebuchet MS" panose="020B0603020202020204" pitchFamily="34" charset="0"/>
                <a:ea typeface="Times New Roman" panose="02020603050405020304" pitchFamily="18" charset="0"/>
                <a:cs typeface="Calibri" panose="020F0502020204030204" pitchFamily="34" charset="0"/>
              </a:rPr>
              <a:t>Bees pollinate food crops</a:t>
            </a:r>
            <a:endParaRPr lang="en-GB" sz="2600" b="1"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600" dirty="0">
                <a:effectLst/>
                <a:latin typeface="Trebuchet MS" panose="020B0603020202020204" pitchFamily="34" charset="0"/>
                <a:ea typeface="Times New Roman" panose="02020603050405020304" pitchFamily="18" charset="0"/>
                <a:cs typeface="Calibri" panose="020F0502020204030204" pitchFamily="34" charset="0"/>
              </a:rPr>
              <a:t>In the UK alone, around 70 crops depend on or benefit from bee pollination. While there are other methods of pollination, including by other animals and the wind, wild bees can pollinate on a much bigger and more efficient scale.</a:t>
            </a:r>
            <a:endParaRPr lang="en-GB" sz="2600"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600" dirty="0">
                <a:effectLst/>
                <a:latin typeface="Trebuchet MS" panose="020B0603020202020204" pitchFamily="34" charset="0"/>
                <a:ea typeface="Times New Roman" panose="02020603050405020304" pitchFamily="18" charset="0"/>
                <a:cs typeface="Calibri" panose="020F0502020204030204" pitchFamily="34" charset="0"/>
              </a:rPr>
              <a:t>Estimates suggest it would cost UK farmers an incredible £1.8 billion a year to manually pollinate their crops.</a:t>
            </a:r>
            <a:endParaRPr lang="en-GB" sz="2600" dirty="0">
              <a:effectLst/>
              <a:latin typeface="Trebuchet MS" panose="020B0603020202020204" pitchFamily="34" charset="0"/>
              <a:ea typeface="Calibri" panose="020F0502020204030204" pitchFamily="34" charset="0"/>
              <a:cs typeface="Times New Roman" panose="02020603050405020304" pitchFamily="18" charset="0"/>
            </a:endParaRPr>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D92FDD35-933D-48A6-9AA5-43BF2EA6D12D}"/>
              </a:ext>
            </a:extLst>
          </p:cNvPr>
          <p:cNvPicPr>
            <a:picLocks noChangeAspect="1"/>
          </p:cNvPicPr>
          <p:nvPr/>
        </p:nvPicPr>
        <p:blipFill>
          <a:blip r:embed="rId2"/>
          <a:stretch>
            <a:fillRect/>
          </a:stretch>
        </p:blipFill>
        <p:spPr>
          <a:xfrm>
            <a:off x="4179380" y="4109010"/>
            <a:ext cx="3336988" cy="2251741"/>
          </a:xfrm>
          <a:prstGeom prst="rect">
            <a:avLst/>
          </a:prstGeom>
        </p:spPr>
      </p:pic>
    </p:spTree>
    <p:extLst>
      <p:ext uri="{BB962C8B-B14F-4D97-AF65-F5344CB8AC3E}">
        <p14:creationId xmlns:p14="http://schemas.microsoft.com/office/powerpoint/2010/main" val="3474149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7E94EA-B498-449E-9F94-E11B814DD168}"/>
              </a:ext>
            </a:extLst>
          </p:cNvPr>
          <p:cNvSpPr/>
          <p:nvPr/>
        </p:nvSpPr>
        <p:spPr>
          <a:xfrm>
            <a:off x="669776" y="220035"/>
            <a:ext cx="8876560" cy="7655494"/>
          </a:xfrm>
          <a:prstGeom prst="rect">
            <a:avLst/>
          </a:prstGeom>
        </p:spPr>
        <p:txBody>
          <a:bodyPr wrap="square">
            <a:spAutoFit/>
          </a:bodyPr>
          <a:lstStyle/>
          <a:p>
            <a:pPr>
              <a:lnSpc>
                <a:spcPct val="107000"/>
              </a:lnSpc>
              <a:spcBef>
                <a:spcPts val="1800"/>
              </a:spcBef>
              <a:spcAft>
                <a:spcPts val="1200"/>
              </a:spcAft>
            </a:pPr>
            <a:r>
              <a:rPr lang="en-GB" sz="2400" b="1" dirty="0">
                <a:effectLst/>
                <a:latin typeface="Trebuchet MS" panose="020B0603020202020204" pitchFamily="34" charset="0"/>
                <a:ea typeface="Times New Roman" panose="02020603050405020304" pitchFamily="18" charset="0"/>
                <a:cs typeface="Calibri" panose="020F0502020204030204" pitchFamily="34" charset="0"/>
              </a:rPr>
              <a:t>Bees feed livestock</a:t>
            </a:r>
            <a:endParaRPr lang="en-GB" sz="2400" b="1"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400" dirty="0">
                <a:effectLst/>
                <a:latin typeface="Trebuchet MS" panose="020B0603020202020204" pitchFamily="34" charset="0"/>
                <a:ea typeface="Times New Roman" panose="02020603050405020304" pitchFamily="18" charset="0"/>
                <a:cs typeface="Calibri" panose="020F0502020204030204" pitchFamily="34" charset="0"/>
              </a:rPr>
              <a:t>Bees pollinate many of the crops used for animal feed. Without them, it would be harder to produce lots of our meat, egg and dairy products.</a:t>
            </a:r>
          </a:p>
          <a:p>
            <a:pPr>
              <a:lnSpc>
                <a:spcPct val="107000"/>
              </a:lnSpc>
              <a:spcAft>
                <a:spcPts val="1200"/>
              </a:spcAft>
            </a:pPr>
            <a:endParaRPr lang="en-GB" sz="2400" dirty="0">
              <a:latin typeface="Trebuchet MS" panose="020B0603020202020204" pitchFamily="34" charset="0"/>
              <a:ea typeface="Calibri" panose="020F0502020204030204" pitchFamily="34" charset="0"/>
              <a:cs typeface="Calibri" panose="020F0502020204030204" pitchFamily="34" charset="0"/>
            </a:endParaRPr>
          </a:p>
          <a:p>
            <a:pPr>
              <a:lnSpc>
                <a:spcPct val="107000"/>
              </a:lnSpc>
              <a:spcBef>
                <a:spcPts val="1800"/>
              </a:spcBef>
              <a:spcAft>
                <a:spcPts val="1200"/>
              </a:spcAft>
            </a:pPr>
            <a:r>
              <a:rPr lang="en-GB" sz="2400" b="1" dirty="0">
                <a:effectLst/>
                <a:latin typeface="Trebuchet MS" panose="020B0603020202020204" pitchFamily="34" charset="0"/>
                <a:ea typeface="Times New Roman" panose="02020603050405020304" pitchFamily="18" charset="0"/>
                <a:cs typeface="Calibri" panose="020F0502020204030204" pitchFamily="34" charset="0"/>
              </a:rPr>
              <a:t>Bees prop up the ecosystem</a:t>
            </a:r>
            <a:endParaRPr lang="en-GB" sz="2400" b="1"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400" dirty="0">
                <a:effectLst/>
                <a:latin typeface="Trebuchet MS" panose="020B0603020202020204" pitchFamily="34" charset="0"/>
                <a:ea typeface="Times New Roman" panose="02020603050405020304" pitchFamily="18" charset="0"/>
                <a:cs typeface="Calibri" panose="020F0502020204030204" pitchFamily="34" charset="0"/>
              </a:rPr>
              <a:t>Without bees, it wouldn't be long before our ecosystem collapsed. Bees pollinate our wild trees and wild flowers, which then support other insects, which then support birds, bats, mammals and everything up the food chain with food and shelter.</a:t>
            </a:r>
            <a:endParaRPr lang="en-GB" sz="2400" dirty="0">
              <a:effectLst/>
              <a:latin typeface="Trebuchet MS" panose="020B0603020202020204" pitchFamily="34" charset="0"/>
              <a:ea typeface="Calibri" panose="020F0502020204030204" pitchFamily="34" charset="0"/>
              <a:cs typeface="Times New Roman" panose="02020603050405020304" pitchFamily="18" charset="0"/>
            </a:endParaRPr>
          </a:p>
          <a:p>
            <a:endParaRPr lang="en-GB" sz="3600" dirty="0"/>
          </a:p>
          <a:p>
            <a:endParaRPr lang="en-GB" sz="3600" dirty="0"/>
          </a:p>
          <a:p>
            <a:endParaRPr lang="en-GB" sz="3600" dirty="0"/>
          </a:p>
          <a:p>
            <a:endParaRPr lang="en-GB" sz="3600" dirty="0"/>
          </a:p>
        </p:txBody>
      </p:sp>
      <p:pic>
        <p:nvPicPr>
          <p:cNvPr id="2052" name="Picture 4" descr="Cow Png Image - Cow Transparent Transparent PNG - 1500x1097 ...">
            <a:extLst>
              <a:ext uri="{FF2B5EF4-FFF2-40B4-BE49-F238E27FC236}">
                <a16:creationId xmlns:a16="http://schemas.microsoft.com/office/drawing/2014/main" id="{743A2ED8-9E45-45F2-BFE5-30F6384420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5198" y="1615821"/>
            <a:ext cx="2216658" cy="172466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100E633-EC91-422D-9E0E-48C69973891E}"/>
              </a:ext>
            </a:extLst>
          </p:cNvPr>
          <p:cNvPicPr>
            <a:picLocks noChangeAspect="1"/>
          </p:cNvPicPr>
          <p:nvPr/>
        </p:nvPicPr>
        <p:blipFill>
          <a:blip r:embed="rId3"/>
          <a:stretch>
            <a:fillRect/>
          </a:stretch>
        </p:blipFill>
        <p:spPr>
          <a:xfrm>
            <a:off x="2370491" y="5087035"/>
            <a:ext cx="1699602" cy="1423493"/>
          </a:xfrm>
          <a:prstGeom prst="rect">
            <a:avLst/>
          </a:prstGeom>
        </p:spPr>
      </p:pic>
      <p:pic>
        <p:nvPicPr>
          <p:cNvPr id="2054" name="Picture 6" descr="Bat Flying transparent PNG - StickPNG">
            <a:extLst>
              <a:ext uri="{FF2B5EF4-FFF2-40B4-BE49-F238E27FC236}">
                <a16:creationId xmlns:a16="http://schemas.microsoft.com/office/drawing/2014/main" id="{7AFEDF53-6C84-4C56-BCD4-45F2B83EE3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4" y="4837749"/>
            <a:ext cx="3321305" cy="22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959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0100636-CECA-43C5-A337-ACEF62039324}"/>
              </a:ext>
            </a:extLst>
          </p:cNvPr>
          <p:cNvSpPr/>
          <p:nvPr/>
        </p:nvSpPr>
        <p:spPr>
          <a:xfrm>
            <a:off x="486896" y="247467"/>
            <a:ext cx="7130056" cy="6740307"/>
          </a:xfrm>
          <a:prstGeom prst="rect">
            <a:avLst/>
          </a:prstGeom>
        </p:spPr>
        <p:txBody>
          <a:bodyPr wrap="square">
            <a:spAutoFit/>
          </a:bodyPr>
          <a:lstStyle/>
          <a:p>
            <a:r>
              <a:rPr lang="en-GB" sz="3600" dirty="0"/>
              <a:t>Our entire forest is such an important resource for us and should be used and looked after. The school council have come up with some ideas about looking after the wildlife within the forest and some fun activities that we could complete in there as part of our </a:t>
            </a:r>
            <a:r>
              <a:rPr lang="en-GB" sz="3600" dirty="0" err="1"/>
              <a:t>Friyay</a:t>
            </a:r>
            <a:r>
              <a:rPr lang="en-GB" sz="3600" dirty="0"/>
              <a:t> tasks. Let’s find out more…</a:t>
            </a:r>
          </a:p>
          <a:p>
            <a:endParaRPr lang="en-GB" sz="3600" dirty="0"/>
          </a:p>
          <a:p>
            <a:endParaRPr lang="en-GB" sz="3600" dirty="0"/>
          </a:p>
        </p:txBody>
      </p:sp>
      <p:pic>
        <p:nvPicPr>
          <p:cNvPr id="3" name="Picture 2">
            <a:extLst>
              <a:ext uri="{FF2B5EF4-FFF2-40B4-BE49-F238E27FC236}">
                <a16:creationId xmlns:a16="http://schemas.microsoft.com/office/drawing/2014/main" id="{9E43F46A-1F37-41CC-B198-DABCFD5C9A02}"/>
              </a:ext>
            </a:extLst>
          </p:cNvPr>
          <p:cNvPicPr>
            <a:picLocks noChangeAspect="1"/>
          </p:cNvPicPr>
          <p:nvPr/>
        </p:nvPicPr>
        <p:blipFill>
          <a:blip r:embed="rId2"/>
          <a:stretch>
            <a:fillRect/>
          </a:stretch>
        </p:blipFill>
        <p:spPr>
          <a:xfrm>
            <a:off x="7806565" y="852496"/>
            <a:ext cx="2888230" cy="4183743"/>
          </a:xfrm>
          <a:prstGeom prst="rect">
            <a:avLst/>
          </a:prstGeom>
        </p:spPr>
      </p:pic>
    </p:spTree>
    <p:extLst>
      <p:ext uri="{BB962C8B-B14F-4D97-AF65-F5344CB8AC3E}">
        <p14:creationId xmlns:p14="http://schemas.microsoft.com/office/powerpoint/2010/main" val="3511640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56AFBCC-B319-46C5-8AF3-135C77ACE086}"/>
              </a:ext>
            </a:extLst>
          </p:cNvPr>
          <p:cNvSpPr txBox="1"/>
          <p:nvPr/>
        </p:nvSpPr>
        <p:spPr>
          <a:xfrm>
            <a:off x="119641" y="538362"/>
            <a:ext cx="11328648" cy="523220"/>
          </a:xfrm>
          <a:prstGeom prst="rect">
            <a:avLst/>
          </a:prstGeom>
          <a:noFill/>
        </p:spPr>
        <p:txBody>
          <a:bodyPr wrap="square">
            <a:spAutoFit/>
          </a:bodyPr>
          <a:lstStyle/>
          <a:p>
            <a:r>
              <a:rPr lang="en-GB" sz="2800" b="1" dirty="0">
                <a:latin typeface="Comic Sans MS" panose="030F0702030302020204" pitchFamily="66" charset="0"/>
              </a:rPr>
              <a:t> </a:t>
            </a:r>
          </a:p>
        </p:txBody>
      </p:sp>
      <p:sp>
        <p:nvSpPr>
          <p:cNvPr id="5" name="Rectangle 4">
            <a:extLst>
              <a:ext uri="{FF2B5EF4-FFF2-40B4-BE49-F238E27FC236}">
                <a16:creationId xmlns:a16="http://schemas.microsoft.com/office/drawing/2014/main" id="{EA086E38-166D-4C81-90A6-A5CAA51ED46A}"/>
              </a:ext>
            </a:extLst>
          </p:cNvPr>
          <p:cNvSpPr/>
          <p:nvPr/>
        </p:nvSpPr>
        <p:spPr>
          <a:xfrm>
            <a:off x="486896" y="201747"/>
            <a:ext cx="7130056" cy="3970318"/>
          </a:xfrm>
          <a:prstGeom prst="rect">
            <a:avLst/>
          </a:prstGeom>
        </p:spPr>
        <p:txBody>
          <a:bodyPr wrap="square">
            <a:spAutoFit/>
          </a:bodyPr>
          <a:lstStyle/>
          <a:p>
            <a:r>
              <a:rPr lang="en-GB" sz="3600" b="1" dirty="0"/>
              <a:t>Activities to support wildlife:</a:t>
            </a:r>
          </a:p>
          <a:p>
            <a:pPr marL="571500" indent="-571500">
              <a:buFont typeface="Arial" panose="020B0604020202020204" pitchFamily="34" charset="0"/>
              <a:buChar char="•"/>
            </a:pPr>
            <a:r>
              <a:rPr lang="en-GB" sz="3600" dirty="0"/>
              <a:t>Make a bird feeder</a:t>
            </a:r>
          </a:p>
          <a:p>
            <a:pPr marL="571500" indent="-571500">
              <a:buFont typeface="Arial" panose="020B0604020202020204" pitchFamily="34" charset="0"/>
              <a:buChar char="•"/>
            </a:pPr>
            <a:r>
              <a:rPr lang="en-GB" sz="3600" dirty="0"/>
              <a:t>Make a bug hotel</a:t>
            </a:r>
          </a:p>
          <a:p>
            <a:pPr marL="571500" indent="-571500">
              <a:buFont typeface="Arial" panose="020B0604020202020204" pitchFamily="34" charset="0"/>
              <a:buChar char="•"/>
            </a:pPr>
            <a:r>
              <a:rPr lang="en-GB" sz="3600" dirty="0"/>
              <a:t>Make your own compost</a:t>
            </a:r>
          </a:p>
          <a:p>
            <a:pPr marL="571500" indent="-571500">
              <a:buFont typeface="Arial" panose="020B0604020202020204" pitchFamily="34" charset="0"/>
              <a:buChar char="•"/>
            </a:pPr>
            <a:r>
              <a:rPr lang="en-GB" sz="3600" dirty="0"/>
              <a:t>Make a garden wigwam</a:t>
            </a:r>
          </a:p>
          <a:p>
            <a:endParaRPr lang="en-GB" sz="3600" dirty="0"/>
          </a:p>
          <a:p>
            <a:endParaRPr lang="en-GB" sz="3600" dirty="0"/>
          </a:p>
        </p:txBody>
      </p:sp>
      <p:pic>
        <p:nvPicPr>
          <p:cNvPr id="7" name="Picture 6">
            <a:extLst>
              <a:ext uri="{FF2B5EF4-FFF2-40B4-BE49-F238E27FC236}">
                <a16:creationId xmlns:a16="http://schemas.microsoft.com/office/drawing/2014/main" id="{E0F3D574-778F-40A6-9D1F-2ABB1428EBAF}"/>
              </a:ext>
            </a:extLst>
          </p:cNvPr>
          <p:cNvPicPr>
            <a:picLocks noChangeAspect="1"/>
          </p:cNvPicPr>
          <p:nvPr/>
        </p:nvPicPr>
        <p:blipFill>
          <a:blip r:embed="rId2"/>
          <a:stretch>
            <a:fillRect/>
          </a:stretch>
        </p:blipFill>
        <p:spPr>
          <a:xfrm>
            <a:off x="486896" y="3126429"/>
            <a:ext cx="4142251" cy="2824879"/>
          </a:xfrm>
          <a:prstGeom prst="rect">
            <a:avLst/>
          </a:prstGeom>
        </p:spPr>
      </p:pic>
      <p:pic>
        <p:nvPicPr>
          <p:cNvPr id="8" name="Picture 7">
            <a:extLst>
              <a:ext uri="{FF2B5EF4-FFF2-40B4-BE49-F238E27FC236}">
                <a16:creationId xmlns:a16="http://schemas.microsoft.com/office/drawing/2014/main" id="{761E274F-D9E8-4D2F-B62F-811696FCEDC6}"/>
              </a:ext>
            </a:extLst>
          </p:cNvPr>
          <p:cNvPicPr>
            <a:picLocks noChangeAspect="1"/>
          </p:cNvPicPr>
          <p:nvPr/>
        </p:nvPicPr>
        <p:blipFill>
          <a:blip r:embed="rId3"/>
          <a:stretch>
            <a:fillRect/>
          </a:stretch>
        </p:blipFill>
        <p:spPr>
          <a:xfrm>
            <a:off x="6814925" y="188886"/>
            <a:ext cx="4074889" cy="2798252"/>
          </a:xfrm>
          <a:prstGeom prst="rect">
            <a:avLst/>
          </a:prstGeom>
        </p:spPr>
      </p:pic>
      <p:pic>
        <p:nvPicPr>
          <p:cNvPr id="9" name="Picture 8">
            <a:extLst>
              <a:ext uri="{FF2B5EF4-FFF2-40B4-BE49-F238E27FC236}">
                <a16:creationId xmlns:a16="http://schemas.microsoft.com/office/drawing/2014/main" id="{3A777ABA-5C43-44B9-94A7-739866D8EE6D}"/>
              </a:ext>
            </a:extLst>
          </p:cNvPr>
          <p:cNvPicPr>
            <a:picLocks noChangeAspect="1"/>
          </p:cNvPicPr>
          <p:nvPr/>
        </p:nvPicPr>
        <p:blipFill>
          <a:blip r:embed="rId4"/>
          <a:stretch>
            <a:fillRect/>
          </a:stretch>
        </p:blipFill>
        <p:spPr>
          <a:xfrm>
            <a:off x="5053936" y="3494759"/>
            <a:ext cx="4162058" cy="2824879"/>
          </a:xfrm>
          <a:prstGeom prst="rect">
            <a:avLst/>
          </a:prstGeom>
        </p:spPr>
      </p:pic>
    </p:spTree>
    <p:extLst>
      <p:ext uri="{BB962C8B-B14F-4D97-AF65-F5344CB8AC3E}">
        <p14:creationId xmlns:p14="http://schemas.microsoft.com/office/powerpoint/2010/main" val="296400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56AFBCC-B319-46C5-8AF3-135C77ACE086}"/>
              </a:ext>
            </a:extLst>
          </p:cNvPr>
          <p:cNvSpPr txBox="1"/>
          <p:nvPr/>
        </p:nvSpPr>
        <p:spPr>
          <a:xfrm>
            <a:off x="247657" y="601410"/>
            <a:ext cx="11328648" cy="523220"/>
          </a:xfrm>
          <a:prstGeom prst="rect">
            <a:avLst/>
          </a:prstGeom>
          <a:noFill/>
        </p:spPr>
        <p:txBody>
          <a:bodyPr wrap="square">
            <a:spAutoFit/>
          </a:bodyPr>
          <a:lstStyle/>
          <a:p>
            <a:r>
              <a:rPr lang="en-GB" sz="2800" b="1" dirty="0">
                <a:latin typeface="Comic Sans MS" panose="030F0702030302020204" pitchFamily="66" charset="0"/>
              </a:rPr>
              <a:t> </a:t>
            </a:r>
          </a:p>
        </p:txBody>
      </p:sp>
      <p:sp>
        <p:nvSpPr>
          <p:cNvPr id="5" name="Rectangle 4">
            <a:extLst>
              <a:ext uri="{FF2B5EF4-FFF2-40B4-BE49-F238E27FC236}">
                <a16:creationId xmlns:a16="http://schemas.microsoft.com/office/drawing/2014/main" id="{EA086E38-166D-4C81-90A6-A5CAA51ED46A}"/>
              </a:ext>
            </a:extLst>
          </p:cNvPr>
          <p:cNvSpPr/>
          <p:nvPr/>
        </p:nvSpPr>
        <p:spPr>
          <a:xfrm>
            <a:off x="486896" y="201747"/>
            <a:ext cx="9077728" cy="6617196"/>
          </a:xfrm>
          <a:prstGeom prst="rect">
            <a:avLst/>
          </a:prstGeom>
        </p:spPr>
        <p:txBody>
          <a:bodyPr wrap="square">
            <a:spAutoFit/>
          </a:bodyPr>
          <a:lstStyle/>
          <a:p>
            <a:r>
              <a:rPr lang="en-GB" sz="3200" b="1" dirty="0"/>
              <a:t>Activities for fun:</a:t>
            </a:r>
          </a:p>
          <a:p>
            <a:pPr marL="571500" indent="-571500">
              <a:buFont typeface="Arial" panose="020B0604020202020204" pitchFamily="34" charset="0"/>
              <a:buChar char="•"/>
            </a:pPr>
            <a:r>
              <a:rPr lang="en-GB" sz="3200" dirty="0"/>
              <a:t>Make artwork using items from the forest</a:t>
            </a:r>
          </a:p>
          <a:p>
            <a:pPr marL="571500" indent="-571500">
              <a:buFont typeface="Arial" panose="020B0604020202020204" pitchFamily="34" charset="0"/>
              <a:buChar char="•"/>
            </a:pPr>
            <a:r>
              <a:rPr lang="en-GB" sz="3200" dirty="0"/>
              <a:t>Going on a scavenger hunt</a:t>
            </a:r>
          </a:p>
          <a:p>
            <a:pPr marL="571500" indent="-571500">
              <a:buFont typeface="Arial" panose="020B0604020202020204" pitchFamily="34" charset="0"/>
              <a:buChar char="•"/>
            </a:pPr>
            <a:r>
              <a:rPr lang="en-GB" sz="3200" dirty="0"/>
              <a:t>Make a </a:t>
            </a:r>
            <a:r>
              <a:rPr lang="en-GB" sz="3200" dirty="0" err="1"/>
              <a:t>teepee</a:t>
            </a:r>
            <a:r>
              <a:rPr lang="en-GB" sz="3200" dirty="0"/>
              <a:t> for a teddy</a:t>
            </a:r>
          </a:p>
          <a:p>
            <a:pPr marL="571500" indent="-571500">
              <a:buFont typeface="Arial" panose="020B0604020202020204" pitchFamily="34" charset="0"/>
              <a:buChar char="•"/>
            </a:pPr>
            <a:r>
              <a:rPr lang="en-GB" sz="3200" dirty="0"/>
              <a:t>Make a crown out of leaves</a:t>
            </a:r>
          </a:p>
          <a:p>
            <a:pPr marL="571500" indent="-571500">
              <a:buFont typeface="Arial" panose="020B0604020202020204" pitchFamily="34" charset="0"/>
              <a:buChar char="•"/>
            </a:pPr>
            <a:r>
              <a:rPr lang="en-GB" sz="3200" dirty="0"/>
              <a:t>Go on a bird watch</a:t>
            </a:r>
          </a:p>
          <a:p>
            <a:pPr marL="571500" indent="-571500">
              <a:buFont typeface="Arial" panose="020B0604020202020204" pitchFamily="34" charset="0"/>
              <a:buChar char="•"/>
            </a:pPr>
            <a:r>
              <a:rPr lang="en-GB" sz="3200" dirty="0"/>
              <a:t>Make a bird nest</a:t>
            </a:r>
          </a:p>
          <a:p>
            <a:pPr marL="571500" indent="-571500">
              <a:buFont typeface="Arial" panose="020B0604020202020204" pitchFamily="34" charset="0"/>
              <a:buChar char="•"/>
            </a:pPr>
            <a:r>
              <a:rPr lang="en-GB" sz="3200" dirty="0"/>
              <a:t>Decorate a tree</a:t>
            </a:r>
          </a:p>
          <a:p>
            <a:pPr marL="571500" indent="-571500">
              <a:buFont typeface="Arial" panose="020B0604020202020204" pitchFamily="34" charset="0"/>
              <a:buChar char="•"/>
            </a:pPr>
            <a:r>
              <a:rPr lang="en-GB" sz="3200" dirty="0"/>
              <a:t>Make a mini raft</a:t>
            </a:r>
          </a:p>
          <a:p>
            <a:endParaRPr lang="en-GB" sz="3200" dirty="0"/>
          </a:p>
          <a:p>
            <a:pPr marL="571500" indent="-571500">
              <a:buFont typeface="Arial" panose="020B0604020202020204" pitchFamily="34" charset="0"/>
              <a:buChar char="•"/>
            </a:pPr>
            <a:endParaRPr lang="en-GB" sz="3200" dirty="0"/>
          </a:p>
          <a:p>
            <a:endParaRPr lang="en-GB" sz="3600" dirty="0"/>
          </a:p>
          <a:p>
            <a:endParaRPr lang="en-GB" sz="3600" dirty="0"/>
          </a:p>
        </p:txBody>
      </p:sp>
      <p:pic>
        <p:nvPicPr>
          <p:cNvPr id="11" name="Picture 10">
            <a:extLst>
              <a:ext uri="{FF2B5EF4-FFF2-40B4-BE49-F238E27FC236}">
                <a16:creationId xmlns:a16="http://schemas.microsoft.com/office/drawing/2014/main" id="{76A5CA56-78F9-4964-82FC-F220AB4CC965}"/>
              </a:ext>
            </a:extLst>
          </p:cNvPr>
          <p:cNvPicPr/>
          <p:nvPr/>
        </p:nvPicPr>
        <p:blipFill rotWithShape="1">
          <a:blip r:embed="rId2"/>
          <a:srcRect l="10910" t="21542" r="48892" b="9519"/>
          <a:stretch/>
        </p:blipFill>
        <p:spPr bwMode="auto">
          <a:xfrm>
            <a:off x="7638226" y="3429000"/>
            <a:ext cx="3334574" cy="3144012"/>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3D72E05C-0379-4DE1-954B-C1A1F64E6E34}"/>
              </a:ext>
            </a:extLst>
          </p:cNvPr>
          <p:cNvPicPr>
            <a:picLocks noChangeAspect="1"/>
          </p:cNvPicPr>
          <p:nvPr/>
        </p:nvPicPr>
        <p:blipFill>
          <a:blip r:embed="rId3"/>
          <a:stretch>
            <a:fillRect/>
          </a:stretch>
        </p:blipFill>
        <p:spPr>
          <a:xfrm>
            <a:off x="4440174" y="3691029"/>
            <a:ext cx="2893916" cy="2881983"/>
          </a:xfrm>
          <a:prstGeom prst="rect">
            <a:avLst/>
          </a:prstGeom>
        </p:spPr>
      </p:pic>
      <p:pic>
        <p:nvPicPr>
          <p:cNvPr id="13" name="Picture 12">
            <a:extLst>
              <a:ext uri="{FF2B5EF4-FFF2-40B4-BE49-F238E27FC236}">
                <a16:creationId xmlns:a16="http://schemas.microsoft.com/office/drawing/2014/main" id="{4A9BC915-700E-46CF-8B7C-092C7D5A4206}"/>
              </a:ext>
            </a:extLst>
          </p:cNvPr>
          <p:cNvPicPr>
            <a:picLocks noChangeAspect="1"/>
          </p:cNvPicPr>
          <p:nvPr/>
        </p:nvPicPr>
        <p:blipFill>
          <a:blip r:embed="rId4"/>
          <a:stretch>
            <a:fillRect/>
          </a:stretch>
        </p:blipFill>
        <p:spPr>
          <a:xfrm>
            <a:off x="2160941" y="4972673"/>
            <a:ext cx="2057578" cy="1600339"/>
          </a:xfrm>
          <a:prstGeom prst="rect">
            <a:avLst/>
          </a:prstGeom>
        </p:spPr>
      </p:pic>
    </p:spTree>
    <p:extLst>
      <p:ext uri="{BB962C8B-B14F-4D97-AF65-F5344CB8AC3E}">
        <p14:creationId xmlns:p14="http://schemas.microsoft.com/office/powerpoint/2010/main" val="1167870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807651-6F12-4921-85D2-B20B202925B5}"/>
              </a:ext>
            </a:extLst>
          </p:cNvPr>
          <p:cNvSpPr/>
          <p:nvPr/>
        </p:nvSpPr>
        <p:spPr>
          <a:xfrm>
            <a:off x="354769" y="397938"/>
            <a:ext cx="9209855" cy="3539430"/>
          </a:xfrm>
          <a:prstGeom prst="rect">
            <a:avLst/>
          </a:prstGeom>
        </p:spPr>
        <p:txBody>
          <a:bodyPr wrap="square">
            <a:spAutoFit/>
          </a:bodyPr>
          <a:lstStyle/>
          <a:p>
            <a:r>
              <a:rPr lang="en-GB" sz="2800" b="1" dirty="0"/>
              <a:t>Let’s see whether Swingate School can show </a:t>
            </a:r>
            <a:r>
              <a:rPr lang="en-GB" sz="2800" b="1" u="sng" dirty="0"/>
              <a:t>responsibility</a:t>
            </a:r>
            <a:r>
              <a:rPr lang="en-GB" sz="2800" b="1" dirty="0"/>
              <a:t> and get planting!</a:t>
            </a:r>
          </a:p>
          <a:p>
            <a:endParaRPr lang="en-GB" sz="2800" dirty="0"/>
          </a:p>
          <a:p>
            <a:r>
              <a:rPr lang="en-GB" sz="2800" dirty="0"/>
              <a:t>Each class will be given a pack of seeds so their school councillors can plant them in the forest.</a:t>
            </a:r>
          </a:p>
          <a:p>
            <a:endParaRPr lang="en-GB" sz="2800" dirty="0"/>
          </a:p>
          <a:p>
            <a:r>
              <a:rPr lang="en-GB" sz="2800" dirty="0"/>
              <a:t>You will also have access to a PowerPoint of Forest School ideas for you to try.</a:t>
            </a:r>
          </a:p>
        </p:txBody>
      </p:sp>
      <p:pic>
        <p:nvPicPr>
          <p:cNvPr id="6" name="Picture 5">
            <a:extLst>
              <a:ext uri="{FF2B5EF4-FFF2-40B4-BE49-F238E27FC236}">
                <a16:creationId xmlns:a16="http://schemas.microsoft.com/office/drawing/2014/main" id="{DDC58C67-8841-4756-84EA-F220C78E5E95}"/>
              </a:ext>
            </a:extLst>
          </p:cNvPr>
          <p:cNvPicPr>
            <a:picLocks noChangeAspect="1"/>
          </p:cNvPicPr>
          <p:nvPr/>
        </p:nvPicPr>
        <p:blipFill>
          <a:blip r:embed="rId2"/>
          <a:stretch>
            <a:fillRect/>
          </a:stretch>
        </p:blipFill>
        <p:spPr>
          <a:xfrm>
            <a:off x="1673199" y="3983088"/>
            <a:ext cx="1908353" cy="2601064"/>
          </a:xfrm>
          <a:prstGeom prst="rect">
            <a:avLst/>
          </a:prstGeom>
        </p:spPr>
      </p:pic>
      <p:pic>
        <p:nvPicPr>
          <p:cNvPr id="8" name="Picture 7">
            <a:extLst>
              <a:ext uri="{FF2B5EF4-FFF2-40B4-BE49-F238E27FC236}">
                <a16:creationId xmlns:a16="http://schemas.microsoft.com/office/drawing/2014/main" id="{AA400900-9B34-453E-81A9-F71C0B3FFC9D}"/>
              </a:ext>
            </a:extLst>
          </p:cNvPr>
          <p:cNvPicPr>
            <a:picLocks noChangeAspect="1"/>
          </p:cNvPicPr>
          <p:nvPr/>
        </p:nvPicPr>
        <p:blipFill>
          <a:blip r:embed="rId3"/>
          <a:stretch>
            <a:fillRect/>
          </a:stretch>
        </p:blipFill>
        <p:spPr>
          <a:xfrm>
            <a:off x="5570789" y="3533667"/>
            <a:ext cx="2101027" cy="3050485"/>
          </a:xfrm>
          <a:prstGeom prst="rect">
            <a:avLst/>
          </a:prstGeom>
        </p:spPr>
      </p:pic>
    </p:spTree>
    <p:extLst>
      <p:ext uri="{BB962C8B-B14F-4D97-AF65-F5344CB8AC3E}">
        <p14:creationId xmlns:p14="http://schemas.microsoft.com/office/powerpoint/2010/main" val="23405301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712</TotalTime>
  <Words>487</Words>
  <Application>Microsoft Office PowerPoint</Application>
  <PresentationFormat>Widescreen</PresentationFormat>
  <Paragraphs>48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Comic Sans MS</vt:lpstr>
      <vt:lpstr>Trebuchet MS</vt:lpstr>
      <vt:lpstr>Wingdings 3</vt:lpstr>
      <vt:lpstr>Facet</vt:lpstr>
      <vt:lpstr>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Recycling Project</dc:title>
  <dc:creator>NWright</dc:creator>
  <cp:lastModifiedBy>Alison Dunwell</cp:lastModifiedBy>
  <cp:revision>69</cp:revision>
  <dcterms:created xsi:type="dcterms:W3CDTF">2022-01-17T21:03:20Z</dcterms:created>
  <dcterms:modified xsi:type="dcterms:W3CDTF">2023-11-23T08:58:05Z</dcterms:modified>
</cp:coreProperties>
</file>