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99" r:id="rId1"/>
  </p:sldMasterIdLst>
  <p:sldIdLst>
    <p:sldId id="256" r:id="rId2"/>
    <p:sldId id="270" r:id="rId3"/>
    <p:sldId id="289" r:id="rId4"/>
    <p:sldId id="272" r:id="rId5"/>
    <p:sldId id="290" r:id="rId6"/>
    <p:sldId id="273" r:id="rId7"/>
    <p:sldId id="274" r:id="rId8"/>
    <p:sldId id="291" r:id="rId9"/>
    <p:sldId id="294" r:id="rId10"/>
    <p:sldId id="292" r:id="rId11"/>
    <p:sldId id="293" r:id="rId12"/>
    <p:sldId id="280"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3" d="100"/>
          <a:sy n="113" d="100"/>
        </p:scale>
        <p:origin x="51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29346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77532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33112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03574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220832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10494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3976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67677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77566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10064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11/23/2023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319396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11/23/2023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33830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B61BEF0D-F0BB-DE4B-95CE-6DB70DBA9567}" type="datetimeFigureOut">
              <a:rPr lang="en-US" smtClean="0"/>
              <a:pPr/>
              <a:t>11/23/2023</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94063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234128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01262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907754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083428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2870375"/>
      </p:ext>
    </p:extLst>
  </p:cSld>
  <p:clrMap bg1="dk1" tx1="lt1" bg2="dk2" tx2="lt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 id="2147483811" r:id="rId12"/>
    <p:sldLayoutId id="2147483812" r:id="rId13"/>
    <p:sldLayoutId id="2147483813" r:id="rId14"/>
    <p:sldLayoutId id="2147483814" r:id="rId15"/>
    <p:sldLayoutId id="2147483815" r:id="rId16"/>
    <p:sldLayoutId id="2147483816"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B6F2D-7783-4EA1-90CA-02CE19BC9F9C}"/>
              </a:ext>
            </a:extLst>
          </p:cNvPr>
          <p:cNvSpPr>
            <a:spLocks noGrp="1"/>
          </p:cNvSpPr>
          <p:nvPr>
            <p:ph type="ctrTitle"/>
          </p:nvPr>
        </p:nvSpPr>
        <p:spPr/>
        <p:txBody>
          <a:bodyPr/>
          <a:lstStyle/>
          <a:p>
            <a:r>
              <a:rPr lang="en-GB" dirty="0"/>
              <a:t>Discrimination Project</a:t>
            </a:r>
          </a:p>
        </p:txBody>
      </p:sp>
      <p:sp>
        <p:nvSpPr>
          <p:cNvPr id="3" name="Subtitle 2">
            <a:extLst>
              <a:ext uri="{FF2B5EF4-FFF2-40B4-BE49-F238E27FC236}">
                <a16:creationId xmlns:a16="http://schemas.microsoft.com/office/drawing/2014/main" id="{64EABB6E-A118-45A4-8BAF-4466589C3AB7}"/>
              </a:ext>
            </a:extLst>
          </p:cNvPr>
          <p:cNvSpPr>
            <a:spLocks noGrp="1"/>
          </p:cNvSpPr>
          <p:nvPr>
            <p:ph type="subTitle" idx="1"/>
          </p:nvPr>
        </p:nvSpPr>
        <p:spPr/>
        <p:txBody>
          <a:bodyPr/>
          <a:lstStyle/>
          <a:p>
            <a:r>
              <a:rPr lang="en-GB" dirty="0"/>
              <a:t>By </a:t>
            </a:r>
            <a:r>
              <a:rPr lang="en-GB" dirty="0" err="1"/>
              <a:t>Swingate</a:t>
            </a:r>
            <a:r>
              <a:rPr lang="en-GB" dirty="0"/>
              <a:t> School Council</a:t>
            </a:r>
          </a:p>
        </p:txBody>
      </p:sp>
    </p:spTree>
    <p:extLst>
      <p:ext uri="{BB962C8B-B14F-4D97-AF65-F5344CB8AC3E}">
        <p14:creationId xmlns:p14="http://schemas.microsoft.com/office/powerpoint/2010/main" val="37749103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4F08798-1663-4807-B0CD-FFC34CB82D7B}"/>
              </a:ext>
            </a:extLst>
          </p:cNvPr>
          <p:cNvSpPr/>
          <p:nvPr/>
        </p:nvSpPr>
        <p:spPr>
          <a:xfrm>
            <a:off x="380364" y="1463708"/>
            <a:ext cx="7210044" cy="5078313"/>
          </a:xfrm>
          <a:prstGeom prst="rect">
            <a:avLst/>
          </a:prstGeom>
        </p:spPr>
        <p:txBody>
          <a:bodyPr wrap="square">
            <a:spAutoFit/>
          </a:bodyPr>
          <a:lstStyle/>
          <a:p>
            <a:r>
              <a:rPr lang="en-GB" sz="3600" dirty="0"/>
              <a:t>We already had some good ideas about our project at the previous Youth Council Meeting. We wanted to pursue the idea of a badge to promote equality. The first thing we did was have a KS2 meeting to put together our ideas.</a:t>
            </a:r>
            <a:endParaRPr lang="en-GB" sz="3600" b="1" dirty="0"/>
          </a:p>
        </p:txBody>
      </p:sp>
      <p:pic>
        <p:nvPicPr>
          <p:cNvPr id="7" name="Picture 6">
            <a:extLst>
              <a:ext uri="{FF2B5EF4-FFF2-40B4-BE49-F238E27FC236}">
                <a16:creationId xmlns:a16="http://schemas.microsoft.com/office/drawing/2014/main" id="{A9248EB9-50DD-4487-92F7-55A2A26856D8}"/>
              </a:ext>
            </a:extLst>
          </p:cNvPr>
          <p:cNvPicPr>
            <a:picLocks noChangeAspect="1"/>
          </p:cNvPicPr>
          <p:nvPr/>
        </p:nvPicPr>
        <p:blipFill>
          <a:blip r:embed="rId2"/>
          <a:stretch>
            <a:fillRect/>
          </a:stretch>
        </p:blipFill>
        <p:spPr>
          <a:xfrm>
            <a:off x="7696479" y="331183"/>
            <a:ext cx="4115157" cy="6210838"/>
          </a:xfrm>
          <a:prstGeom prst="rect">
            <a:avLst/>
          </a:prstGeom>
        </p:spPr>
      </p:pic>
    </p:spTree>
    <p:extLst>
      <p:ext uri="{BB962C8B-B14F-4D97-AF65-F5344CB8AC3E}">
        <p14:creationId xmlns:p14="http://schemas.microsoft.com/office/powerpoint/2010/main" val="4010013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4F08798-1663-4807-B0CD-FFC34CB82D7B}"/>
              </a:ext>
            </a:extLst>
          </p:cNvPr>
          <p:cNvSpPr/>
          <p:nvPr/>
        </p:nvSpPr>
        <p:spPr>
          <a:xfrm>
            <a:off x="380364" y="1463708"/>
            <a:ext cx="4413578" cy="4524315"/>
          </a:xfrm>
          <a:prstGeom prst="rect">
            <a:avLst/>
          </a:prstGeom>
        </p:spPr>
        <p:txBody>
          <a:bodyPr wrap="square">
            <a:spAutoFit/>
          </a:bodyPr>
          <a:lstStyle/>
          <a:p>
            <a:r>
              <a:rPr lang="en-GB" sz="3600" dirty="0"/>
              <a:t>After that, we invited our headteacher to our meeting so that he could listen to our ideas. We came up with the following… </a:t>
            </a:r>
            <a:endParaRPr lang="en-GB" sz="3600" b="1" dirty="0"/>
          </a:p>
        </p:txBody>
      </p:sp>
      <p:sp>
        <p:nvSpPr>
          <p:cNvPr id="2" name="Rectangle 1">
            <a:extLst>
              <a:ext uri="{FF2B5EF4-FFF2-40B4-BE49-F238E27FC236}">
                <a16:creationId xmlns:a16="http://schemas.microsoft.com/office/drawing/2014/main" id="{29FA3CB8-F317-4C45-AF24-D5E09C85D8C2}"/>
              </a:ext>
            </a:extLst>
          </p:cNvPr>
          <p:cNvSpPr/>
          <p:nvPr/>
        </p:nvSpPr>
        <p:spPr>
          <a:xfrm>
            <a:off x="5134252" y="992871"/>
            <a:ext cx="6677383" cy="4893647"/>
          </a:xfrm>
          <a:prstGeom prst="rect">
            <a:avLst/>
          </a:prstGeom>
        </p:spPr>
        <p:txBody>
          <a:bodyPr wrap="square">
            <a:spAutoFit/>
          </a:bodyPr>
          <a:lstStyle/>
          <a:p>
            <a:pPr marL="342900" lvl="0" indent="-342900">
              <a:spcAft>
                <a:spcPts val="0"/>
              </a:spcAft>
              <a:buFont typeface="Symbol" panose="05050102010706020507" pitchFamily="18" charset="2"/>
              <a:buChar char=""/>
              <a:tabLst>
                <a:tab pos="824865" algn="l"/>
              </a:tabLst>
            </a:pPr>
            <a:r>
              <a:rPr lang="en-GB" sz="2400" b="1" dirty="0">
                <a:latin typeface="Calibri" panose="020F0502020204030204" pitchFamily="34" charset="0"/>
                <a:ea typeface="Times New Roman" panose="02020603050405020304" pitchFamily="18" charset="0"/>
              </a:rPr>
              <a:t>We will hold a special morning devoted to the ‘discrimination project’. This will be called Start The Day the Equality Way.</a:t>
            </a:r>
            <a:endParaRPr lang="en-GB" sz="2400" b="1" dirty="0">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tabLst>
                <a:tab pos="824865" algn="l"/>
              </a:tabLst>
            </a:pPr>
            <a:r>
              <a:rPr lang="en-GB" sz="2400" b="1" dirty="0">
                <a:latin typeface="Calibri" panose="020F0502020204030204" pitchFamily="34" charset="0"/>
                <a:ea typeface="Times New Roman" panose="02020603050405020304" pitchFamily="18" charset="0"/>
              </a:rPr>
              <a:t>A special assembly will kick off the morning.</a:t>
            </a:r>
            <a:endParaRPr lang="en-GB" sz="2400" b="1" dirty="0">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tabLst>
                <a:tab pos="824865" algn="l"/>
              </a:tabLst>
            </a:pPr>
            <a:r>
              <a:rPr lang="en-GB" sz="2400" b="1" dirty="0">
                <a:latin typeface="Calibri" panose="020F0502020204030204" pitchFamily="34" charset="0"/>
                <a:ea typeface="Times New Roman" panose="02020603050405020304" pitchFamily="18" charset="0"/>
              </a:rPr>
              <a:t>Each class will then complete a follow up lesson based on prejudice and discrimination (this will be added to Jigsaw books). The children will then complete the badge design with the winning design being made into a badge for children to wear during Term 6. Children will also be encouraged to come up with some taglines that could be used in future assemblies or within our school vision. </a:t>
            </a:r>
            <a:endParaRPr lang="en-GB" sz="24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550944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807651-6F12-4921-85D2-B20B202925B5}"/>
              </a:ext>
            </a:extLst>
          </p:cNvPr>
          <p:cNvSpPr/>
          <p:nvPr/>
        </p:nvSpPr>
        <p:spPr>
          <a:xfrm>
            <a:off x="6507332" y="469407"/>
            <a:ext cx="4643022" cy="2308324"/>
          </a:xfrm>
          <a:prstGeom prst="rect">
            <a:avLst/>
          </a:prstGeom>
        </p:spPr>
        <p:txBody>
          <a:bodyPr wrap="square">
            <a:spAutoFit/>
          </a:bodyPr>
          <a:lstStyle/>
          <a:p>
            <a:r>
              <a:rPr lang="en-GB" sz="3600" dirty="0"/>
              <a:t>Members of the school council led assemblies for KS1 and KS2.</a:t>
            </a:r>
          </a:p>
        </p:txBody>
      </p:sp>
      <p:pic>
        <p:nvPicPr>
          <p:cNvPr id="2" name="Picture 1">
            <a:extLst>
              <a:ext uri="{FF2B5EF4-FFF2-40B4-BE49-F238E27FC236}">
                <a16:creationId xmlns:a16="http://schemas.microsoft.com/office/drawing/2014/main" id="{F9AFAE4C-4763-4CD9-AAE4-F075C939E0CC}"/>
              </a:ext>
            </a:extLst>
          </p:cNvPr>
          <p:cNvPicPr>
            <a:picLocks noChangeAspect="1"/>
          </p:cNvPicPr>
          <p:nvPr/>
        </p:nvPicPr>
        <p:blipFill>
          <a:blip r:embed="rId2"/>
          <a:stretch>
            <a:fillRect/>
          </a:stretch>
        </p:blipFill>
        <p:spPr>
          <a:xfrm>
            <a:off x="11150354" y="6388593"/>
            <a:ext cx="746825" cy="312447"/>
          </a:xfrm>
          <a:prstGeom prst="rect">
            <a:avLst/>
          </a:prstGeom>
        </p:spPr>
      </p:pic>
      <p:pic>
        <p:nvPicPr>
          <p:cNvPr id="3" name="Picture 2">
            <a:extLst>
              <a:ext uri="{FF2B5EF4-FFF2-40B4-BE49-F238E27FC236}">
                <a16:creationId xmlns:a16="http://schemas.microsoft.com/office/drawing/2014/main" id="{EC83E20D-3EF3-4CC1-A25C-EC34F16EA933}"/>
              </a:ext>
            </a:extLst>
          </p:cNvPr>
          <p:cNvPicPr>
            <a:picLocks noChangeAspect="1"/>
          </p:cNvPicPr>
          <p:nvPr/>
        </p:nvPicPr>
        <p:blipFill>
          <a:blip r:embed="rId3"/>
          <a:stretch>
            <a:fillRect/>
          </a:stretch>
        </p:blipFill>
        <p:spPr>
          <a:xfrm>
            <a:off x="2963752" y="867436"/>
            <a:ext cx="3387954" cy="4636719"/>
          </a:xfrm>
          <a:prstGeom prst="rect">
            <a:avLst/>
          </a:prstGeom>
        </p:spPr>
      </p:pic>
      <p:pic>
        <p:nvPicPr>
          <p:cNvPr id="5" name="Picture 4">
            <a:extLst>
              <a:ext uri="{FF2B5EF4-FFF2-40B4-BE49-F238E27FC236}">
                <a16:creationId xmlns:a16="http://schemas.microsoft.com/office/drawing/2014/main" id="{0886DF8F-C2E2-454B-9880-C6D670313CD7}"/>
              </a:ext>
            </a:extLst>
          </p:cNvPr>
          <p:cNvPicPr>
            <a:picLocks noChangeAspect="1"/>
          </p:cNvPicPr>
          <p:nvPr/>
        </p:nvPicPr>
        <p:blipFill>
          <a:blip r:embed="rId4"/>
          <a:stretch>
            <a:fillRect/>
          </a:stretch>
        </p:blipFill>
        <p:spPr>
          <a:xfrm>
            <a:off x="219884" y="253175"/>
            <a:ext cx="3167037" cy="2740787"/>
          </a:xfrm>
          <a:prstGeom prst="rect">
            <a:avLst/>
          </a:prstGeom>
        </p:spPr>
      </p:pic>
    </p:spTree>
    <p:extLst>
      <p:ext uri="{BB962C8B-B14F-4D97-AF65-F5344CB8AC3E}">
        <p14:creationId xmlns:p14="http://schemas.microsoft.com/office/powerpoint/2010/main" val="4152863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807651-6F12-4921-85D2-B20B202925B5}"/>
              </a:ext>
            </a:extLst>
          </p:cNvPr>
          <p:cNvSpPr/>
          <p:nvPr/>
        </p:nvSpPr>
        <p:spPr>
          <a:xfrm>
            <a:off x="7336543" y="309609"/>
            <a:ext cx="4643022" cy="3970318"/>
          </a:xfrm>
          <a:prstGeom prst="rect">
            <a:avLst/>
          </a:prstGeom>
        </p:spPr>
        <p:txBody>
          <a:bodyPr wrap="square">
            <a:spAutoFit/>
          </a:bodyPr>
          <a:lstStyle/>
          <a:p>
            <a:r>
              <a:rPr lang="en-GB" sz="3600" dirty="0"/>
              <a:t>We took inspiration from books in the library. They were called ‘The Great Big Book of Families’ and ‘I Am Not a Label’. </a:t>
            </a:r>
          </a:p>
        </p:txBody>
      </p:sp>
      <p:pic>
        <p:nvPicPr>
          <p:cNvPr id="2" name="Picture 1">
            <a:extLst>
              <a:ext uri="{FF2B5EF4-FFF2-40B4-BE49-F238E27FC236}">
                <a16:creationId xmlns:a16="http://schemas.microsoft.com/office/drawing/2014/main" id="{F9AFAE4C-4763-4CD9-AAE4-F075C939E0CC}"/>
              </a:ext>
            </a:extLst>
          </p:cNvPr>
          <p:cNvPicPr>
            <a:picLocks noChangeAspect="1"/>
          </p:cNvPicPr>
          <p:nvPr/>
        </p:nvPicPr>
        <p:blipFill>
          <a:blip r:embed="rId2"/>
          <a:stretch>
            <a:fillRect/>
          </a:stretch>
        </p:blipFill>
        <p:spPr>
          <a:xfrm>
            <a:off x="11150354" y="6388593"/>
            <a:ext cx="746825" cy="312447"/>
          </a:xfrm>
          <a:prstGeom prst="rect">
            <a:avLst/>
          </a:prstGeom>
        </p:spPr>
      </p:pic>
      <p:pic>
        <p:nvPicPr>
          <p:cNvPr id="5" name="Picture 4">
            <a:extLst>
              <a:ext uri="{FF2B5EF4-FFF2-40B4-BE49-F238E27FC236}">
                <a16:creationId xmlns:a16="http://schemas.microsoft.com/office/drawing/2014/main" id="{91750F81-B86A-451A-A43F-9A9E9F7912D6}"/>
              </a:ext>
            </a:extLst>
          </p:cNvPr>
          <p:cNvPicPr/>
          <p:nvPr/>
        </p:nvPicPr>
        <p:blipFill>
          <a:blip r:embed="rId3"/>
          <a:stretch>
            <a:fillRect/>
          </a:stretch>
        </p:blipFill>
        <p:spPr>
          <a:xfrm>
            <a:off x="212435" y="129170"/>
            <a:ext cx="2850362" cy="3990070"/>
          </a:xfrm>
          <a:prstGeom prst="rect">
            <a:avLst/>
          </a:prstGeom>
        </p:spPr>
      </p:pic>
      <p:pic>
        <p:nvPicPr>
          <p:cNvPr id="6" name="Picture 5">
            <a:extLst>
              <a:ext uri="{FF2B5EF4-FFF2-40B4-BE49-F238E27FC236}">
                <a16:creationId xmlns:a16="http://schemas.microsoft.com/office/drawing/2014/main" id="{FC498C25-1583-4C85-AC5C-7D0C2D35986F}"/>
              </a:ext>
            </a:extLst>
          </p:cNvPr>
          <p:cNvPicPr>
            <a:picLocks noChangeAspect="1"/>
          </p:cNvPicPr>
          <p:nvPr/>
        </p:nvPicPr>
        <p:blipFill>
          <a:blip r:embed="rId4"/>
          <a:stretch>
            <a:fillRect/>
          </a:stretch>
        </p:blipFill>
        <p:spPr>
          <a:xfrm>
            <a:off x="3296862" y="966557"/>
            <a:ext cx="3614583" cy="4351168"/>
          </a:xfrm>
          <a:prstGeom prst="rect">
            <a:avLst/>
          </a:prstGeom>
        </p:spPr>
      </p:pic>
    </p:spTree>
    <p:extLst>
      <p:ext uri="{BB962C8B-B14F-4D97-AF65-F5344CB8AC3E}">
        <p14:creationId xmlns:p14="http://schemas.microsoft.com/office/powerpoint/2010/main" val="13017481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4F08798-1663-4807-B0CD-FFC34CB82D7B}"/>
              </a:ext>
            </a:extLst>
          </p:cNvPr>
          <p:cNvSpPr/>
          <p:nvPr/>
        </p:nvSpPr>
        <p:spPr>
          <a:xfrm>
            <a:off x="486540" y="1836925"/>
            <a:ext cx="3614943" cy="2862322"/>
          </a:xfrm>
          <a:prstGeom prst="rect">
            <a:avLst/>
          </a:prstGeom>
        </p:spPr>
        <p:txBody>
          <a:bodyPr wrap="square">
            <a:spAutoFit/>
          </a:bodyPr>
          <a:lstStyle/>
          <a:p>
            <a:r>
              <a:rPr lang="en-GB" sz="3600" dirty="0"/>
              <a:t>Our deputy head promoted the project on twitter.</a:t>
            </a:r>
          </a:p>
        </p:txBody>
      </p:sp>
      <p:pic>
        <p:nvPicPr>
          <p:cNvPr id="4" name="Picture 3">
            <a:extLst>
              <a:ext uri="{FF2B5EF4-FFF2-40B4-BE49-F238E27FC236}">
                <a16:creationId xmlns:a16="http://schemas.microsoft.com/office/drawing/2014/main" id="{7B267119-E0BC-44CF-9A9C-978C2EA4B395}"/>
              </a:ext>
            </a:extLst>
          </p:cNvPr>
          <p:cNvPicPr>
            <a:picLocks noChangeAspect="1"/>
          </p:cNvPicPr>
          <p:nvPr/>
        </p:nvPicPr>
        <p:blipFill>
          <a:blip r:embed="rId2"/>
          <a:stretch>
            <a:fillRect/>
          </a:stretch>
        </p:blipFill>
        <p:spPr>
          <a:xfrm>
            <a:off x="3795737" y="772218"/>
            <a:ext cx="4156127" cy="4430389"/>
          </a:xfrm>
          <a:prstGeom prst="rect">
            <a:avLst/>
          </a:prstGeom>
        </p:spPr>
      </p:pic>
      <p:pic>
        <p:nvPicPr>
          <p:cNvPr id="6" name="Picture 5">
            <a:extLst>
              <a:ext uri="{FF2B5EF4-FFF2-40B4-BE49-F238E27FC236}">
                <a16:creationId xmlns:a16="http://schemas.microsoft.com/office/drawing/2014/main" id="{6A81C99D-0C8C-499C-9434-5A7A5BA45D6F}"/>
              </a:ext>
            </a:extLst>
          </p:cNvPr>
          <p:cNvPicPr>
            <a:picLocks noChangeAspect="1"/>
          </p:cNvPicPr>
          <p:nvPr/>
        </p:nvPicPr>
        <p:blipFill>
          <a:blip r:embed="rId3"/>
          <a:stretch>
            <a:fillRect/>
          </a:stretch>
        </p:blipFill>
        <p:spPr>
          <a:xfrm>
            <a:off x="7951864" y="1655393"/>
            <a:ext cx="3624618" cy="4600847"/>
          </a:xfrm>
          <a:prstGeom prst="rect">
            <a:avLst/>
          </a:prstGeom>
        </p:spPr>
      </p:pic>
    </p:spTree>
    <p:extLst>
      <p:ext uri="{BB962C8B-B14F-4D97-AF65-F5344CB8AC3E}">
        <p14:creationId xmlns:p14="http://schemas.microsoft.com/office/powerpoint/2010/main" val="38848929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4F08798-1663-4807-B0CD-FFC34CB82D7B}"/>
              </a:ext>
            </a:extLst>
          </p:cNvPr>
          <p:cNvSpPr/>
          <p:nvPr/>
        </p:nvSpPr>
        <p:spPr>
          <a:xfrm>
            <a:off x="980316" y="1412484"/>
            <a:ext cx="10938666" cy="1754326"/>
          </a:xfrm>
          <a:prstGeom prst="rect">
            <a:avLst/>
          </a:prstGeom>
        </p:spPr>
        <p:txBody>
          <a:bodyPr wrap="square">
            <a:spAutoFit/>
          </a:bodyPr>
          <a:lstStyle/>
          <a:p>
            <a:r>
              <a:rPr lang="en-GB" sz="3600" dirty="0"/>
              <a:t>During the special day, we all took part in a lesson based on prejudice and discrimination.</a:t>
            </a:r>
          </a:p>
          <a:p>
            <a:endParaRPr lang="en-GB" sz="3600" dirty="0"/>
          </a:p>
        </p:txBody>
      </p:sp>
      <p:pic>
        <p:nvPicPr>
          <p:cNvPr id="3" name="Picture 2">
            <a:extLst>
              <a:ext uri="{FF2B5EF4-FFF2-40B4-BE49-F238E27FC236}">
                <a16:creationId xmlns:a16="http://schemas.microsoft.com/office/drawing/2014/main" id="{BEF15BDF-A41D-4FDC-9009-F36DC5F54B13}"/>
              </a:ext>
            </a:extLst>
          </p:cNvPr>
          <p:cNvPicPr>
            <a:picLocks noChangeAspect="1"/>
          </p:cNvPicPr>
          <p:nvPr/>
        </p:nvPicPr>
        <p:blipFill>
          <a:blip r:embed="rId2"/>
          <a:stretch>
            <a:fillRect/>
          </a:stretch>
        </p:blipFill>
        <p:spPr>
          <a:xfrm>
            <a:off x="710787" y="2644070"/>
            <a:ext cx="5139598" cy="3856880"/>
          </a:xfrm>
          <a:prstGeom prst="rect">
            <a:avLst/>
          </a:prstGeom>
        </p:spPr>
      </p:pic>
      <p:pic>
        <p:nvPicPr>
          <p:cNvPr id="4" name="Picture 3">
            <a:extLst>
              <a:ext uri="{FF2B5EF4-FFF2-40B4-BE49-F238E27FC236}">
                <a16:creationId xmlns:a16="http://schemas.microsoft.com/office/drawing/2014/main" id="{1631C934-716F-4F84-87B4-C1A38F169121}"/>
              </a:ext>
            </a:extLst>
          </p:cNvPr>
          <p:cNvPicPr>
            <a:picLocks noChangeAspect="1"/>
          </p:cNvPicPr>
          <p:nvPr/>
        </p:nvPicPr>
        <p:blipFill>
          <a:blip r:embed="rId3"/>
          <a:stretch>
            <a:fillRect/>
          </a:stretch>
        </p:blipFill>
        <p:spPr>
          <a:xfrm>
            <a:off x="6147930" y="2766197"/>
            <a:ext cx="5771052" cy="3414156"/>
          </a:xfrm>
          <a:prstGeom prst="rect">
            <a:avLst/>
          </a:prstGeom>
        </p:spPr>
      </p:pic>
    </p:spTree>
    <p:extLst>
      <p:ext uri="{BB962C8B-B14F-4D97-AF65-F5344CB8AC3E}">
        <p14:creationId xmlns:p14="http://schemas.microsoft.com/office/powerpoint/2010/main" val="26433785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4F08798-1663-4807-B0CD-FFC34CB82D7B}"/>
              </a:ext>
            </a:extLst>
          </p:cNvPr>
          <p:cNvSpPr/>
          <p:nvPr/>
        </p:nvSpPr>
        <p:spPr>
          <a:xfrm>
            <a:off x="3483819" y="806139"/>
            <a:ext cx="8270216" cy="2862322"/>
          </a:xfrm>
          <a:prstGeom prst="rect">
            <a:avLst/>
          </a:prstGeom>
        </p:spPr>
        <p:txBody>
          <a:bodyPr wrap="square">
            <a:spAutoFit/>
          </a:bodyPr>
          <a:lstStyle/>
          <a:p>
            <a:r>
              <a:rPr lang="en-GB" sz="3600" dirty="0"/>
              <a:t>The Year 2 school council helped to choose some runner up designs so our leadership team could judge the final winner.</a:t>
            </a:r>
          </a:p>
          <a:p>
            <a:endParaRPr lang="en-GB" sz="3600" dirty="0"/>
          </a:p>
        </p:txBody>
      </p:sp>
      <p:pic>
        <p:nvPicPr>
          <p:cNvPr id="2" name="Picture 1">
            <a:extLst>
              <a:ext uri="{FF2B5EF4-FFF2-40B4-BE49-F238E27FC236}">
                <a16:creationId xmlns:a16="http://schemas.microsoft.com/office/drawing/2014/main" id="{DDBCF392-9337-4D4E-9F76-06EFCE8DC360}"/>
              </a:ext>
            </a:extLst>
          </p:cNvPr>
          <p:cNvPicPr>
            <a:picLocks noChangeAspect="1"/>
          </p:cNvPicPr>
          <p:nvPr/>
        </p:nvPicPr>
        <p:blipFill>
          <a:blip r:embed="rId2"/>
          <a:stretch>
            <a:fillRect/>
          </a:stretch>
        </p:blipFill>
        <p:spPr>
          <a:xfrm>
            <a:off x="471953" y="3310465"/>
            <a:ext cx="5624047" cy="3078747"/>
          </a:xfrm>
          <a:prstGeom prst="rect">
            <a:avLst/>
          </a:prstGeom>
        </p:spPr>
      </p:pic>
      <p:pic>
        <p:nvPicPr>
          <p:cNvPr id="3" name="Picture 2">
            <a:extLst>
              <a:ext uri="{FF2B5EF4-FFF2-40B4-BE49-F238E27FC236}">
                <a16:creationId xmlns:a16="http://schemas.microsoft.com/office/drawing/2014/main" id="{92E9E8E5-2D84-4203-827E-34CA3A47F523}"/>
              </a:ext>
            </a:extLst>
          </p:cNvPr>
          <p:cNvPicPr>
            <a:picLocks noChangeAspect="1"/>
          </p:cNvPicPr>
          <p:nvPr/>
        </p:nvPicPr>
        <p:blipFill>
          <a:blip r:embed="rId3"/>
          <a:stretch>
            <a:fillRect/>
          </a:stretch>
        </p:blipFill>
        <p:spPr>
          <a:xfrm>
            <a:off x="5903426" y="3059201"/>
            <a:ext cx="6043184" cy="2728196"/>
          </a:xfrm>
          <a:prstGeom prst="rect">
            <a:avLst/>
          </a:prstGeom>
        </p:spPr>
      </p:pic>
      <p:pic>
        <p:nvPicPr>
          <p:cNvPr id="4" name="Picture 3">
            <a:extLst>
              <a:ext uri="{FF2B5EF4-FFF2-40B4-BE49-F238E27FC236}">
                <a16:creationId xmlns:a16="http://schemas.microsoft.com/office/drawing/2014/main" id="{B90F864C-B208-4FC6-853D-86A835A695E4}"/>
              </a:ext>
            </a:extLst>
          </p:cNvPr>
          <p:cNvPicPr>
            <a:picLocks noChangeAspect="1"/>
          </p:cNvPicPr>
          <p:nvPr/>
        </p:nvPicPr>
        <p:blipFill>
          <a:blip r:embed="rId4"/>
          <a:stretch>
            <a:fillRect/>
          </a:stretch>
        </p:blipFill>
        <p:spPr>
          <a:xfrm>
            <a:off x="245390" y="1456970"/>
            <a:ext cx="2591401" cy="2378184"/>
          </a:xfrm>
          <a:prstGeom prst="rect">
            <a:avLst/>
          </a:prstGeom>
        </p:spPr>
      </p:pic>
    </p:spTree>
    <p:extLst>
      <p:ext uri="{BB962C8B-B14F-4D97-AF65-F5344CB8AC3E}">
        <p14:creationId xmlns:p14="http://schemas.microsoft.com/office/powerpoint/2010/main" val="13758529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4F08798-1663-4807-B0CD-FFC34CB82D7B}"/>
              </a:ext>
            </a:extLst>
          </p:cNvPr>
          <p:cNvSpPr/>
          <p:nvPr/>
        </p:nvSpPr>
        <p:spPr>
          <a:xfrm>
            <a:off x="3846206" y="543952"/>
            <a:ext cx="10938666" cy="1200329"/>
          </a:xfrm>
          <a:prstGeom prst="rect">
            <a:avLst/>
          </a:prstGeom>
        </p:spPr>
        <p:txBody>
          <a:bodyPr wrap="square">
            <a:spAutoFit/>
          </a:bodyPr>
          <a:lstStyle/>
          <a:p>
            <a:r>
              <a:rPr lang="en-GB" sz="3600" dirty="0"/>
              <a:t>These are examples of the designs:</a:t>
            </a:r>
          </a:p>
          <a:p>
            <a:endParaRPr lang="en-GB" sz="3600" dirty="0"/>
          </a:p>
        </p:txBody>
      </p:sp>
      <p:sp>
        <p:nvSpPr>
          <p:cNvPr id="6" name="Rectangle 5">
            <a:extLst>
              <a:ext uri="{FF2B5EF4-FFF2-40B4-BE49-F238E27FC236}">
                <a16:creationId xmlns:a16="http://schemas.microsoft.com/office/drawing/2014/main" id="{8FAEBE3F-966C-4B33-8ADA-7C0BA184E1F0}"/>
              </a:ext>
            </a:extLst>
          </p:cNvPr>
          <p:cNvSpPr/>
          <p:nvPr/>
        </p:nvSpPr>
        <p:spPr>
          <a:xfrm>
            <a:off x="5476851" y="1222549"/>
            <a:ext cx="889987" cy="369332"/>
          </a:xfrm>
          <a:prstGeom prst="rect">
            <a:avLst/>
          </a:prstGeom>
        </p:spPr>
        <p:txBody>
          <a:bodyPr wrap="none">
            <a:spAutoFit/>
          </a:bodyPr>
          <a:lstStyle/>
          <a:p>
            <a:r>
              <a:rPr lang="en-GB" dirty="0"/>
              <a:t>Year 2</a:t>
            </a:r>
          </a:p>
        </p:txBody>
      </p:sp>
      <p:sp>
        <p:nvSpPr>
          <p:cNvPr id="7" name="Rectangle 6">
            <a:extLst>
              <a:ext uri="{FF2B5EF4-FFF2-40B4-BE49-F238E27FC236}">
                <a16:creationId xmlns:a16="http://schemas.microsoft.com/office/drawing/2014/main" id="{B292EB7C-BA07-45AB-A860-66494A620926}"/>
              </a:ext>
            </a:extLst>
          </p:cNvPr>
          <p:cNvSpPr/>
          <p:nvPr/>
        </p:nvSpPr>
        <p:spPr>
          <a:xfrm>
            <a:off x="1325475" y="1559615"/>
            <a:ext cx="889987" cy="369332"/>
          </a:xfrm>
          <a:prstGeom prst="rect">
            <a:avLst/>
          </a:prstGeom>
        </p:spPr>
        <p:txBody>
          <a:bodyPr wrap="none">
            <a:spAutoFit/>
          </a:bodyPr>
          <a:lstStyle/>
          <a:p>
            <a:r>
              <a:rPr lang="en-GB" dirty="0"/>
              <a:t>Year 1</a:t>
            </a:r>
          </a:p>
        </p:txBody>
      </p:sp>
      <p:sp>
        <p:nvSpPr>
          <p:cNvPr id="8" name="Rectangle 7">
            <a:extLst>
              <a:ext uri="{FF2B5EF4-FFF2-40B4-BE49-F238E27FC236}">
                <a16:creationId xmlns:a16="http://schemas.microsoft.com/office/drawing/2014/main" id="{A8227EAB-340F-4AFC-8B04-1925B440ED7A}"/>
              </a:ext>
            </a:extLst>
          </p:cNvPr>
          <p:cNvSpPr/>
          <p:nvPr/>
        </p:nvSpPr>
        <p:spPr>
          <a:xfrm>
            <a:off x="9839809" y="1374949"/>
            <a:ext cx="889987" cy="369332"/>
          </a:xfrm>
          <a:prstGeom prst="rect">
            <a:avLst/>
          </a:prstGeom>
        </p:spPr>
        <p:txBody>
          <a:bodyPr wrap="none">
            <a:spAutoFit/>
          </a:bodyPr>
          <a:lstStyle/>
          <a:p>
            <a:r>
              <a:rPr lang="en-GB" dirty="0"/>
              <a:t>Year 3</a:t>
            </a:r>
          </a:p>
        </p:txBody>
      </p:sp>
      <p:pic>
        <p:nvPicPr>
          <p:cNvPr id="10" name="Picture 9">
            <a:extLst>
              <a:ext uri="{FF2B5EF4-FFF2-40B4-BE49-F238E27FC236}">
                <a16:creationId xmlns:a16="http://schemas.microsoft.com/office/drawing/2014/main" id="{6D3D41B0-EA5E-430E-982E-04C1F1E445ED}"/>
              </a:ext>
            </a:extLst>
          </p:cNvPr>
          <p:cNvPicPr/>
          <p:nvPr/>
        </p:nvPicPr>
        <p:blipFill>
          <a:blip r:embed="rId2"/>
          <a:stretch>
            <a:fillRect/>
          </a:stretch>
        </p:blipFill>
        <p:spPr>
          <a:xfrm>
            <a:off x="200734" y="2234946"/>
            <a:ext cx="4029456" cy="3937254"/>
          </a:xfrm>
          <a:prstGeom prst="rect">
            <a:avLst/>
          </a:prstGeom>
        </p:spPr>
      </p:pic>
      <p:pic>
        <p:nvPicPr>
          <p:cNvPr id="11" name="Picture 10">
            <a:extLst>
              <a:ext uri="{FF2B5EF4-FFF2-40B4-BE49-F238E27FC236}">
                <a16:creationId xmlns:a16="http://schemas.microsoft.com/office/drawing/2014/main" id="{4F42B84E-A4B8-43C3-A0C4-E708E1E096B1}"/>
              </a:ext>
            </a:extLst>
          </p:cNvPr>
          <p:cNvPicPr/>
          <p:nvPr/>
        </p:nvPicPr>
        <p:blipFill>
          <a:blip r:embed="rId3"/>
          <a:stretch>
            <a:fillRect/>
          </a:stretch>
        </p:blipFill>
        <p:spPr>
          <a:xfrm>
            <a:off x="4563618" y="1591881"/>
            <a:ext cx="3739134" cy="3768090"/>
          </a:xfrm>
          <a:prstGeom prst="rect">
            <a:avLst/>
          </a:prstGeom>
        </p:spPr>
      </p:pic>
      <p:pic>
        <p:nvPicPr>
          <p:cNvPr id="12" name="Picture 11">
            <a:extLst>
              <a:ext uri="{FF2B5EF4-FFF2-40B4-BE49-F238E27FC236}">
                <a16:creationId xmlns:a16="http://schemas.microsoft.com/office/drawing/2014/main" id="{FA361F5A-4ACB-40A0-9528-544362F74FF7}"/>
              </a:ext>
            </a:extLst>
          </p:cNvPr>
          <p:cNvPicPr/>
          <p:nvPr/>
        </p:nvPicPr>
        <p:blipFill>
          <a:blip r:embed="rId4"/>
          <a:stretch>
            <a:fillRect/>
          </a:stretch>
        </p:blipFill>
        <p:spPr>
          <a:xfrm>
            <a:off x="8302752" y="2819118"/>
            <a:ext cx="3739134" cy="3768090"/>
          </a:xfrm>
          <a:prstGeom prst="rect">
            <a:avLst/>
          </a:prstGeom>
        </p:spPr>
      </p:pic>
    </p:spTree>
    <p:extLst>
      <p:ext uri="{BB962C8B-B14F-4D97-AF65-F5344CB8AC3E}">
        <p14:creationId xmlns:p14="http://schemas.microsoft.com/office/powerpoint/2010/main" val="6669730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4F08798-1663-4807-B0CD-FFC34CB82D7B}"/>
              </a:ext>
            </a:extLst>
          </p:cNvPr>
          <p:cNvSpPr/>
          <p:nvPr/>
        </p:nvSpPr>
        <p:spPr>
          <a:xfrm>
            <a:off x="4815470" y="300112"/>
            <a:ext cx="10938666" cy="1200329"/>
          </a:xfrm>
          <a:prstGeom prst="rect">
            <a:avLst/>
          </a:prstGeom>
        </p:spPr>
        <p:txBody>
          <a:bodyPr wrap="square">
            <a:spAutoFit/>
          </a:bodyPr>
          <a:lstStyle/>
          <a:p>
            <a:r>
              <a:rPr lang="en-GB" sz="3600" dirty="0"/>
              <a:t>The children designed badges:</a:t>
            </a:r>
          </a:p>
          <a:p>
            <a:endParaRPr lang="en-GB" sz="3600" dirty="0"/>
          </a:p>
        </p:txBody>
      </p:sp>
      <p:sp>
        <p:nvSpPr>
          <p:cNvPr id="6" name="Rectangle 5">
            <a:extLst>
              <a:ext uri="{FF2B5EF4-FFF2-40B4-BE49-F238E27FC236}">
                <a16:creationId xmlns:a16="http://schemas.microsoft.com/office/drawing/2014/main" id="{8FAEBE3F-966C-4B33-8ADA-7C0BA184E1F0}"/>
              </a:ext>
            </a:extLst>
          </p:cNvPr>
          <p:cNvSpPr/>
          <p:nvPr/>
        </p:nvSpPr>
        <p:spPr>
          <a:xfrm>
            <a:off x="5476851" y="1222549"/>
            <a:ext cx="889987" cy="369332"/>
          </a:xfrm>
          <a:prstGeom prst="rect">
            <a:avLst/>
          </a:prstGeom>
        </p:spPr>
        <p:txBody>
          <a:bodyPr wrap="none">
            <a:spAutoFit/>
          </a:bodyPr>
          <a:lstStyle/>
          <a:p>
            <a:r>
              <a:rPr lang="en-GB" dirty="0"/>
              <a:t>Year 5</a:t>
            </a:r>
          </a:p>
        </p:txBody>
      </p:sp>
      <p:sp>
        <p:nvSpPr>
          <p:cNvPr id="7" name="Rectangle 6">
            <a:extLst>
              <a:ext uri="{FF2B5EF4-FFF2-40B4-BE49-F238E27FC236}">
                <a16:creationId xmlns:a16="http://schemas.microsoft.com/office/drawing/2014/main" id="{B292EB7C-BA07-45AB-A860-66494A620926}"/>
              </a:ext>
            </a:extLst>
          </p:cNvPr>
          <p:cNvSpPr/>
          <p:nvPr/>
        </p:nvSpPr>
        <p:spPr>
          <a:xfrm>
            <a:off x="1325475" y="1559615"/>
            <a:ext cx="889987" cy="369332"/>
          </a:xfrm>
          <a:prstGeom prst="rect">
            <a:avLst/>
          </a:prstGeom>
        </p:spPr>
        <p:txBody>
          <a:bodyPr wrap="none">
            <a:spAutoFit/>
          </a:bodyPr>
          <a:lstStyle/>
          <a:p>
            <a:r>
              <a:rPr lang="en-GB" dirty="0"/>
              <a:t>Year 4</a:t>
            </a:r>
          </a:p>
        </p:txBody>
      </p:sp>
      <p:sp>
        <p:nvSpPr>
          <p:cNvPr id="8" name="Rectangle 7">
            <a:extLst>
              <a:ext uri="{FF2B5EF4-FFF2-40B4-BE49-F238E27FC236}">
                <a16:creationId xmlns:a16="http://schemas.microsoft.com/office/drawing/2014/main" id="{A8227EAB-340F-4AFC-8B04-1925B440ED7A}"/>
              </a:ext>
            </a:extLst>
          </p:cNvPr>
          <p:cNvSpPr/>
          <p:nvPr/>
        </p:nvSpPr>
        <p:spPr>
          <a:xfrm>
            <a:off x="9839809" y="1374949"/>
            <a:ext cx="889987" cy="369332"/>
          </a:xfrm>
          <a:prstGeom prst="rect">
            <a:avLst/>
          </a:prstGeom>
        </p:spPr>
        <p:txBody>
          <a:bodyPr wrap="none">
            <a:spAutoFit/>
          </a:bodyPr>
          <a:lstStyle/>
          <a:p>
            <a:r>
              <a:rPr lang="en-GB" dirty="0"/>
              <a:t>Year 6</a:t>
            </a:r>
          </a:p>
        </p:txBody>
      </p:sp>
      <p:pic>
        <p:nvPicPr>
          <p:cNvPr id="9" name="Picture 8">
            <a:extLst>
              <a:ext uri="{FF2B5EF4-FFF2-40B4-BE49-F238E27FC236}">
                <a16:creationId xmlns:a16="http://schemas.microsoft.com/office/drawing/2014/main" id="{570D9FCC-815F-4F5A-916C-A72BF2DE39CE}"/>
              </a:ext>
            </a:extLst>
          </p:cNvPr>
          <p:cNvPicPr/>
          <p:nvPr/>
        </p:nvPicPr>
        <p:blipFill>
          <a:blip r:embed="rId2"/>
          <a:stretch>
            <a:fillRect/>
          </a:stretch>
        </p:blipFill>
        <p:spPr>
          <a:xfrm>
            <a:off x="192023" y="2314956"/>
            <a:ext cx="3758184" cy="3500628"/>
          </a:xfrm>
          <a:prstGeom prst="rect">
            <a:avLst/>
          </a:prstGeom>
        </p:spPr>
      </p:pic>
      <p:pic>
        <p:nvPicPr>
          <p:cNvPr id="10" name="Picture 9">
            <a:extLst>
              <a:ext uri="{FF2B5EF4-FFF2-40B4-BE49-F238E27FC236}">
                <a16:creationId xmlns:a16="http://schemas.microsoft.com/office/drawing/2014/main" id="{36146207-A0CB-4ADB-88C3-73F773EFF5C8}"/>
              </a:ext>
            </a:extLst>
          </p:cNvPr>
          <p:cNvPicPr/>
          <p:nvPr/>
        </p:nvPicPr>
        <p:blipFill>
          <a:blip r:embed="rId3"/>
          <a:stretch>
            <a:fillRect/>
          </a:stretch>
        </p:blipFill>
        <p:spPr>
          <a:xfrm>
            <a:off x="4273470" y="1659520"/>
            <a:ext cx="3731289" cy="3780282"/>
          </a:xfrm>
          <a:prstGeom prst="rect">
            <a:avLst/>
          </a:prstGeom>
        </p:spPr>
      </p:pic>
      <p:pic>
        <p:nvPicPr>
          <p:cNvPr id="11" name="Picture 10">
            <a:extLst>
              <a:ext uri="{FF2B5EF4-FFF2-40B4-BE49-F238E27FC236}">
                <a16:creationId xmlns:a16="http://schemas.microsoft.com/office/drawing/2014/main" id="{1893B818-BCCE-445F-98DB-7BBC68A37493}"/>
              </a:ext>
            </a:extLst>
          </p:cNvPr>
          <p:cNvPicPr/>
          <p:nvPr/>
        </p:nvPicPr>
        <p:blipFill>
          <a:blip r:embed="rId4"/>
          <a:stretch>
            <a:fillRect/>
          </a:stretch>
        </p:blipFill>
        <p:spPr>
          <a:xfrm>
            <a:off x="8328022" y="2819118"/>
            <a:ext cx="3590544" cy="3621670"/>
          </a:xfrm>
          <a:prstGeom prst="rect">
            <a:avLst/>
          </a:prstGeom>
        </p:spPr>
      </p:pic>
    </p:spTree>
    <p:extLst>
      <p:ext uri="{BB962C8B-B14F-4D97-AF65-F5344CB8AC3E}">
        <p14:creationId xmlns:p14="http://schemas.microsoft.com/office/powerpoint/2010/main" val="41076621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4F08798-1663-4807-B0CD-FFC34CB82D7B}"/>
              </a:ext>
            </a:extLst>
          </p:cNvPr>
          <p:cNvSpPr/>
          <p:nvPr/>
        </p:nvSpPr>
        <p:spPr>
          <a:xfrm>
            <a:off x="980316" y="1412484"/>
            <a:ext cx="10938666" cy="5078313"/>
          </a:xfrm>
          <a:prstGeom prst="rect">
            <a:avLst/>
          </a:prstGeom>
        </p:spPr>
        <p:txBody>
          <a:bodyPr wrap="square">
            <a:spAutoFit/>
          </a:bodyPr>
          <a:lstStyle/>
          <a:p>
            <a:r>
              <a:rPr lang="en-GB" sz="3600" dirty="0"/>
              <a:t>A winning badge will be chosen next week and other children will receive runner up certificates.</a:t>
            </a:r>
          </a:p>
          <a:p>
            <a:endParaRPr lang="en-GB" sz="3600" dirty="0"/>
          </a:p>
          <a:p>
            <a:r>
              <a:rPr lang="en-GB" sz="3600" dirty="0"/>
              <a:t>The badge will be ordered so that children can wear it proudly for the last 3 weeks of term.</a:t>
            </a:r>
          </a:p>
          <a:p>
            <a:endParaRPr lang="en-GB" sz="3600" dirty="0"/>
          </a:p>
          <a:p>
            <a:r>
              <a:rPr lang="en-GB" sz="3600" dirty="0"/>
              <a:t>Teachers will continue to praise those who show a commitment to equality within our school.</a:t>
            </a:r>
          </a:p>
          <a:p>
            <a:endParaRPr lang="en-GB" sz="3600" dirty="0"/>
          </a:p>
        </p:txBody>
      </p:sp>
    </p:spTree>
    <p:extLst>
      <p:ext uri="{BB962C8B-B14F-4D97-AF65-F5344CB8AC3E}">
        <p14:creationId xmlns:p14="http://schemas.microsoft.com/office/powerpoint/2010/main" val="33139411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4F08798-1663-4807-B0CD-FFC34CB82D7B}"/>
              </a:ext>
            </a:extLst>
          </p:cNvPr>
          <p:cNvSpPr/>
          <p:nvPr/>
        </p:nvSpPr>
        <p:spPr>
          <a:xfrm>
            <a:off x="380364" y="1774427"/>
            <a:ext cx="6615240" cy="3416320"/>
          </a:xfrm>
          <a:prstGeom prst="rect">
            <a:avLst/>
          </a:prstGeom>
        </p:spPr>
        <p:txBody>
          <a:bodyPr wrap="square">
            <a:spAutoFit/>
          </a:bodyPr>
          <a:lstStyle/>
          <a:p>
            <a:endParaRPr lang="en-GB" sz="3600" b="1" dirty="0"/>
          </a:p>
          <a:p>
            <a:r>
              <a:rPr lang="en-GB" sz="3600" b="1" dirty="0"/>
              <a:t>Hopefully our school will stand together to support equality for all.</a:t>
            </a:r>
          </a:p>
          <a:p>
            <a:endParaRPr lang="en-GB" sz="3600" b="1" dirty="0"/>
          </a:p>
          <a:p>
            <a:r>
              <a:rPr lang="en-GB" sz="3600" b="1" dirty="0"/>
              <a:t>Thank you for listening!</a:t>
            </a:r>
          </a:p>
        </p:txBody>
      </p:sp>
      <p:pic>
        <p:nvPicPr>
          <p:cNvPr id="3" name="Picture 2">
            <a:extLst>
              <a:ext uri="{FF2B5EF4-FFF2-40B4-BE49-F238E27FC236}">
                <a16:creationId xmlns:a16="http://schemas.microsoft.com/office/drawing/2014/main" id="{B26CD485-4DBD-438E-8133-04E12C25A7CF}"/>
              </a:ext>
            </a:extLst>
          </p:cNvPr>
          <p:cNvPicPr>
            <a:picLocks noChangeAspect="1"/>
          </p:cNvPicPr>
          <p:nvPr/>
        </p:nvPicPr>
        <p:blipFill>
          <a:blip r:embed="rId2"/>
          <a:stretch>
            <a:fillRect/>
          </a:stretch>
        </p:blipFill>
        <p:spPr>
          <a:xfrm>
            <a:off x="7563775" y="651067"/>
            <a:ext cx="4430809" cy="5946870"/>
          </a:xfrm>
          <a:prstGeom prst="rect">
            <a:avLst/>
          </a:prstGeom>
        </p:spPr>
      </p:pic>
    </p:spTree>
    <p:extLst>
      <p:ext uri="{BB962C8B-B14F-4D97-AF65-F5344CB8AC3E}">
        <p14:creationId xmlns:p14="http://schemas.microsoft.com/office/powerpoint/2010/main" val="81341489"/>
      </p:ext>
    </p:extLst>
  </p:cSld>
  <p:clrMapOvr>
    <a:masterClrMapping/>
  </p:clrMapOvr>
</p:sld>
</file>

<file path=ppt/theme/theme1.xml><?xml version="1.0" encoding="utf-8"?>
<a:theme xmlns:a="http://schemas.openxmlformats.org/drawingml/2006/main" name="Vapor Trail">
  <a:themeElements>
    <a:clrScheme name="Custom 3">
      <a:dk1>
        <a:srgbClr val="FFFFFF"/>
      </a:dk1>
      <a:lt1>
        <a:srgbClr val="454545"/>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TM04033937[[fn=Vapor Trail]]</Template>
  <TotalTime>318</TotalTime>
  <Words>365</Words>
  <Application>Microsoft Office PowerPoint</Application>
  <PresentationFormat>Widescreen</PresentationFormat>
  <Paragraphs>29</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Century Gothic</vt:lpstr>
      <vt:lpstr>Symbol</vt:lpstr>
      <vt:lpstr>Times New Roman</vt:lpstr>
      <vt:lpstr>Vapor Trail</vt:lpstr>
      <vt:lpstr>Discrimination Project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Recycling Project</dc:title>
  <dc:creator>NWright</dc:creator>
  <cp:lastModifiedBy>Alison Dunwell</cp:lastModifiedBy>
  <cp:revision>44</cp:revision>
  <dcterms:created xsi:type="dcterms:W3CDTF">2022-01-17T21:03:20Z</dcterms:created>
  <dcterms:modified xsi:type="dcterms:W3CDTF">2023-11-23T08:57:07Z</dcterms:modified>
</cp:coreProperties>
</file>