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1"/>
  </p:notesMasterIdLst>
  <p:sldIdLst>
    <p:sldId id="261" r:id="rId2"/>
    <p:sldId id="256" r:id="rId3"/>
    <p:sldId id="282" r:id="rId4"/>
    <p:sldId id="262" r:id="rId5"/>
    <p:sldId id="281" r:id="rId6"/>
    <p:sldId id="258" r:id="rId7"/>
    <p:sldId id="283" r:id="rId8"/>
    <p:sldId id="259" r:id="rId9"/>
    <p:sldId id="260" r:id="rId10"/>
    <p:sldId id="263" r:id="rId11"/>
    <p:sldId id="284" r:id="rId12"/>
    <p:sldId id="264" r:id="rId13"/>
    <p:sldId id="285" r:id="rId14"/>
    <p:sldId id="265" r:id="rId15"/>
    <p:sldId id="286" r:id="rId16"/>
    <p:sldId id="266" r:id="rId17"/>
    <p:sldId id="267" r:id="rId18"/>
    <p:sldId id="268" r:id="rId19"/>
    <p:sldId id="269" r:id="rId20"/>
    <p:sldId id="288" r:id="rId21"/>
    <p:sldId id="289" r:id="rId22"/>
    <p:sldId id="290" r:id="rId23"/>
    <p:sldId id="291" r:id="rId24"/>
    <p:sldId id="292" r:id="rId25"/>
    <p:sldId id="271" r:id="rId26"/>
    <p:sldId id="272" r:id="rId27"/>
    <p:sldId id="273" r:id="rId28"/>
    <p:sldId id="274" r:id="rId29"/>
    <p:sldId id="275" r:id="rId30"/>
    <p:sldId id="293" r:id="rId31"/>
    <p:sldId id="294" r:id="rId32"/>
    <p:sldId id="295" r:id="rId33"/>
    <p:sldId id="296" r:id="rId34"/>
    <p:sldId id="297" r:id="rId35"/>
    <p:sldId id="277" r:id="rId36"/>
    <p:sldId id="298" r:id="rId37"/>
    <p:sldId id="278" r:id="rId38"/>
    <p:sldId id="279" r:id="rId39"/>
    <p:sldId id="280" r:id="rId4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132" autoAdjust="0"/>
    <p:restoredTop sz="94660"/>
  </p:normalViewPr>
  <p:slideViewPr>
    <p:cSldViewPr snapToGrid="0">
      <p:cViewPr varScale="1">
        <p:scale>
          <a:sx n="74" d="100"/>
          <a:sy n="74" d="100"/>
        </p:scale>
        <p:origin x="492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EFDFCF-8EA9-43A7-8ACF-72B625C5F924}" type="datetimeFigureOut">
              <a:rPr lang="en-GB" smtClean="0"/>
              <a:t>22/06/2020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A0B2EF2-DB1D-41E8-B8A3-CA6BECEBAD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838438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Vocabulary information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90FB56-7DC7-40C2-86BB-7712DC0C2DCA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715779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Vocabulary information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90FB56-7DC7-40C2-86BB-7712DC0C2DCA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846870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Vocabulary information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90FB56-7DC7-40C2-86BB-7712DC0C2DCA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49231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Vocabulary information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90FB56-7DC7-40C2-86BB-7712DC0C2DCA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9489586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Vocabulary information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90FB56-7DC7-40C2-86BB-7712DC0C2DCA}" type="slidenum">
              <a:rPr lang="en-GB" smtClean="0"/>
              <a:t>26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184332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Vocabulary information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90FB56-7DC7-40C2-86BB-7712DC0C2DCA}" type="slidenum">
              <a:rPr lang="en-GB" smtClean="0"/>
              <a:t>35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006923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Vocabulary information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90FB56-7DC7-40C2-86BB-7712DC0C2DCA}" type="slidenum">
              <a:rPr lang="en-GB" smtClean="0"/>
              <a:t>36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514633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DFEA6EB4-10A6-4F14-AB51-79329D35101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="" xmlns:a16="http://schemas.microsoft.com/office/drawing/2014/main" id="{CAFFDC50-8E0C-4D24-9FAD-8E8DDD50FA5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EB57EC0E-D6A3-452C-AB2A-25CB97E5E6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136413-E311-40F2-833B-37C824BBBE43}" type="datetimeFigureOut">
              <a:rPr lang="en-GB" smtClean="0"/>
              <a:t>22/06/2020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EED3CD0A-200B-4006-B9C6-29AEF72FBA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DB32039C-8B3F-40F8-80B4-01228A031D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r>
              <a:rPr lang="en-GB" dirty="0"/>
              <a:t>@TemplarWilson2</a:t>
            </a:r>
          </a:p>
        </p:txBody>
      </p:sp>
    </p:spTree>
    <p:extLst>
      <p:ext uri="{BB962C8B-B14F-4D97-AF65-F5344CB8AC3E}">
        <p14:creationId xmlns:p14="http://schemas.microsoft.com/office/powerpoint/2010/main" val="17328628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8DB00563-35C0-4C01-AA78-82C0895BB7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E78E70DD-4158-4548-9312-58CF800BEE5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E9BF2C2E-7F63-4C14-8F7D-7AECFDAD98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136413-E311-40F2-833B-37C824BBBE43}" type="datetimeFigureOut">
              <a:rPr lang="en-GB" smtClean="0"/>
              <a:t>22/06/2020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82972753-2861-4126-8AFA-1EB09F90BC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64B7864F-FFC2-453D-ACF9-F97BCDE8AB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r>
              <a:rPr lang="en-GB" dirty="0"/>
              <a:t>Templar</a:t>
            </a:r>
          </a:p>
        </p:txBody>
      </p:sp>
    </p:spTree>
    <p:extLst>
      <p:ext uri="{BB962C8B-B14F-4D97-AF65-F5344CB8AC3E}">
        <p14:creationId xmlns:p14="http://schemas.microsoft.com/office/powerpoint/2010/main" val="11936763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DB4BE16C-6895-410F-A5A0-C4CDB012E1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29D08DA8-44C1-4C54-8DAA-8562128EFFC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A559387B-3D5B-4A21-A331-ECD56BC7C5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136413-E311-40F2-833B-37C824BBBE43}" type="datetimeFigureOut">
              <a:rPr lang="en-GB" smtClean="0"/>
              <a:t>22/06/2020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6E6D1142-5E05-4F5D-A932-76DE46068D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3AC6E015-42D3-4D1F-A1AF-0547C3453E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F74C6A1-840C-4E18-AF91-A65D04979C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45517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C1D69F5A-09B3-4939-B6D0-29442CB902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9BEBDCDE-7CAD-48D2-978E-1CF05860A8F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69557AE5-80A9-4A61-8552-BF3F5F0CD79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2D5D1390-DB8A-4242-A41C-F1D475FC54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136413-E311-40F2-833B-37C824BBBE43}" type="datetimeFigureOut">
              <a:rPr lang="en-GB" smtClean="0"/>
              <a:t>22/06/2020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1C4E04DF-74B7-49AD-83DE-76B938D5C8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6D8240CE-7E67-46F9-A878-639219CE4B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F74C6A1-840C-4E18-AF91-A65D04979C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83302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E65078DB-98BD-4BB9-B93B-3EC3A0BC20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1675A968-10ED-4751-9768-6CDA96E3C7D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0C346F5C-3FC3-4EEA-AFD5-9A5FCBE1E09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="" xmlns:a16="http://schemas.microsoft.com/office/drawing/2014/main" id="{63EDF013-D3A4-4E36-BC46-24194B59EB2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="" xmlns:a16="http://schemas.microsoft.com/office/drawing/2014/main" id="{8F4A5DAB-3839-4498-AF32-FCA3218EE08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="" xmlns:a16="http://schemas.microsoft.com/office/drawing/2014/main" id="{0CA4373D-392C-40B2-A745-2CDD808B36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136413-E311-40F2-833B-37C824BBBE43}" type="datetimeFigureOut">
              <a:rPr lang="en-GB" smtClean="0"/>
              <a:t>22/06/2020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="" xmlns:a16="http://schemas.microsoft.com/office/drawing/2014/main" id="{DEF0D744-1B42-42D4-8A0E-C42909978F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="" xmlns:a16="http://schemas.microsoft.com/office/drawing/2014/main" id="{53131C46-7A2C-4023-A3E0-467CFA3D43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F74C6A1-840C-4E18-AF91-A65D04979C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21588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DDA1084D-6B2E-437A-B9A2-11F8B93AFE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="" xmlns:a16="http://schemas.microsoft.com/office/drawing/2014/main" id="{CBA63338-63A9-4304-AA4D-E7AC0E12BC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136413-E311-40F2-833B-37C824BBBE43}" type="datetimeFigureOut">
              <a:rPr lang="en-GB" smtClean="0"/>
              <a:t>22/06/2020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="" xmlns:a16="http://schemas.microsoft.com/office/drawing/2014/main" id="{2377D893-A7A8-49E0-ADB8-DB42587414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="" xmlns:a16="http://schemas.microsoft.com/office/drawing/2014/main" id="{FCD73568-6501-4509-AC90-858D654945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F74C6A1-840C-4E18-AF91-A65D04979C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68643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="" xmlns:a16="http://schemas.microsoft.com/office/drawing/2014/main" id="{11195C4B-38DD-47D1-BBC0-E6BE63E3B8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136413-E311-40F2-833B-37C824BBBE43}" type="datetimeFigureOut">
              <a:rPr lang="en-GB" smtClean="0"/>
              <a:t>22/06/2020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="" xmlns:a16="http://schemas.microsoft.com/office/drawing/2014/main" id="{4FCEE9D0-FCB8-4635-A16D-6BD29E78EA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="" xmlns:a16="http://schemas.microsoft.com/office/drawing/2014/main" id="{06B5B89C-A4F1-40C6-AB44-CA8D751462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GB" dirty="0"/>
              <a:t>blank</a:t>
            </a:r>
          </a:p>
        </p:txBody>
      </p:sp>
    </p:spTree>
    <p:extLst>
      <p:ext uri="{BB962C8B-B14F-4D97-AF65-F5344CB8AC3E}">
        <p14:creationId xmlns:p14="http://schemas.microsoft.com/office/powerpoint/2010/main" val="27346286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DB352248-37AC-492D-9229-F46A7136C2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9F0CE2F6-7633-45BA-8F6E-F09E9C67F64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C2029B48-E998-41D4-856C-868FB7C01D2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1B665C05-0CF2-4E70-BC2D-97A8EDFFBE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136413-E311-40F2-833B-37C824BBBE43}" type="datetimeFigureOut">
              <a:rPr lang="en-GB" smtClean="0"/>
              <a:t>22/06/2020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89B94FD4-6636-4EBE-B762-63E712D75A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97466886-D83B-42FF-8F7D-BB4DA3AE38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F74C6A1-840C-4E18-AF91-A65D04979C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34397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4473F176-678F-4127-8FDB-EFCAC02CBF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="" xmlns:a16="http://schemas.microsoft.com/office/drawing/2014/main" id="{089F93A7-8835-4FA7-B28B-78A7C043C0D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6954A57F-3B39-4580-9EE6-8ED42CF6F48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E7351C2F-EC00-4B68-AAAA-277BC8D588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136413-E311-40F2-833B-37C824BBBE43}" type="datetimeFigureOut">
              <a:rPr lang="en-GB" smtClean="0"/>
              <a:t>22/06/2020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7C329F37-82EA-4876-984B-2091FFC93E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45FA83F9-A13D-47A1-A03B-A21BDF6278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F74C6A1-840C-4E18-AF91-A65D04979C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46609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D3352F94-C6F5-43F7-958C-88D1FDF2F4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="" xmlns:a16="http://schemas.microsoft.com/office/drawing/2014/main" id="{C5C1DE56-3529-4073-8A6A-A0F38A939EA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88665E13-BBC0-4DB3-9F3E-A9D2F60DB7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136413-E311-40F2-833B-37C824BBBE43}" type="datetimeFigureOut">
              <a:rPr lang="en-GB" smtClean="0"/>
              <a:t>22/06/2020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A9B3223A-4FB7-409E-A181-1C83BD3D2F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05E8CA40-74D9-4E05-AE42-D47A53B229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F74C6A1-840C-4E18-AF91-A65D04979C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68093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="" xmlns:a16="http://schemas.microsoft.com/office/drawing/2014/main" id="{C64D0643-C161-45D1-90EC-91B43090D95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="" xmlns:a16="http://schemas.microsoft.com/office/drawing/2014/main" id="{7C378F4D-9193-4737-B521-2A4220EE2DE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141F1D6D-28E8-4DFB-B58D-E11E61C563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136413-E311-40F2-833B-37C824BBBE43}" type="datetimeFigureOut">
              <a:rPr lang="en-GB" smtClean="0"/>
              <a:t>22/06/2020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820D1892-EEF5-4555-911A-4B0A9962B8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340DE24A-CF73-457D-B81B-82E2AF6675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F74C6A1-840C-4E18-AF91-A65D04979C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48701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="" xmlns:a16="http://schemas.microsoft.com/office/drawing/2014/main" id="{3778FAC9-7D1A-46CB-883A-F22F473E92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3F03FB48-53C9-485F-ADA2-F4B263984B0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F4CEF2BC-D3C4-4D8F-98A8-59996D72ECE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136413-E311-40F2-833B-37C824BBBE43}" type="datetimeFigureOut">
              <a:rPr lang="en-GB" smtClean="0"/>
              <a:t>22/06/2020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B64AD862-E7FA-403A-BACC-4136F83DB06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F5784F92-0F68-403C-87DA-1C99988ED6D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chemeClr val="bg1">
                    <a:lumMod val="75000"/>
                  </a:schemeClr>
                </a:solidFill>
              </a:defRPr>
            </a:lvl1pPr>
          </a:lstStyle>
          <a:p>
            <a:r>
              <a:rPr lang="en-GB" dirty="0"/>
              <a:t>@TemplarWilson1</a:t>
            </a:r>
          </a:p>
        </p:txBody>
      </p:sp>
    </p:spTree>
    <p:extLst>
      <p:ext uri="{BB962C8B-B14F-4D97-AF65-F5344CB8AC3E}">
        <p14:creationId xmlns:p14="http://schemas.microsoft.com/office/powerpoint/2010/main" val="42198449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jpeg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Image result for boy in the tower">
            <a:extLst>
              <a:ext uri="{FF2B5EF4-FFF2-40B4-BE49-F238E27FC236}">
                <a16:creationId xmlns="" xmlns:a16="http://schemas.microsoft.com/office/drawing/2014/main" id="{5F7C19D6-5505-4772-96D7-8E1A19F8F5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492487" cy="6885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: Rounded Corners 4">
            <a:extLst>
              <a:ext uri="{FF2B5EF4-FFF2-40B4-BE49-F238E27FC236}">
                <a16:creationId xmlns="" xmlns:a16="http://schemas.microsoft.com/office/drawing/2014/main" id="{AD20B7F2-A8BC-4757-9583-194D53A117F8}"/>
              </a:ext>
            </a:extLst>
          </p:cNvPr>
          <p:cNvSpPr/>
          <p:nvPr/>
        </p:nvSpPr>
        <p:spPr>
          <a:xfrm>
            <a:off x="5314122" y="1640223"/>
            <a:ext cx="6029739" cy="3604591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76072E2B-8727-4FF9-8E87-CCAF131B9BC2}"/>
              </a:ext>
            </a:extLst>
          </p:cNvPr>
          <p:cNvSpPr txBox="1"/>
          <p:nvPr/>
        </p:nvSpPr>
        <p:spPr>
          <a:xfrm>
            <a:off x="5764695" y="1749747"/>
            <a:ext cx="5128591" cy="33855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b="1" dirty="0">
                <a:solidFill>
                  <a:srgbClr val="FF0000"/>
                </a:solidFill>
              </a:rPr>
              <a:t>Boy in the Tower</a:t>
            </a:r>
          </a:p>
          <a:p>
            <a:pPr algn="ctr"/>
            <a:r>
              <a:rPr lang="en-GB" sz="4000" i="1" dirty="0" smtClean="0"/>
              <a:t>Monday Lesson One:</a:t>
            </a:r>
            <a:endParaRPr lang="en-GB" sz="4000" i="1" dirty="0"/>
          </a:p>
          <a:p>
            <a:pPr algn="ctr"/>
            <a:r>
              <a:rPr lang="en-GB" sz="4000" i="1" dirty="0" smtClean="0"/>
              <a:t>Read Chapter </a:t>
            </a:r>
            <a:r>
              <a:rPr lang="en-GB" sz="4000" i="1" dirty="0" smtClean="0"/>
              <a:t>1 and write a summary of the chapter</a:t>
            </a:r>
            <a:endParaRPr lang="en-GB" sz="4000" i="1" dirty="0"/>
          </a:p>
        </p:txBody>
      </p:sp>
    </p:spTree>
    <p:extLst>
      <p:ext uri="{BB962C8B-B14F-4D97-AF65-F5344CB8AC3E}">
        <p14:creationId xmlns:p14="http://schemas.microsoft.com/office/powerpoint/2010/main" val="242403516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mage result for boy in the tower">
            <a:extLst>
              <a:ext uri="{FF2B5EF4-FFF2-40B4-BE49-F238E27FC236}">
                <a16:creationId xmlns="" xmlns:a16="http://schemas.microsoft.com/office/drawing/2014/main" id="{28A43555-78C4-4452-9FB9-D3FAB042EB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492487" cy="6885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="" xmlns:a16="http://schemas.microsoft.com/office/drawing/2014/main" id="{D3E0A6C0-F472-4B4C-8253-F11FA30F757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5154" y="194948"/>
            <a:ext cx="1440000" cy="14400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="" xmlns:a16="http://schemas.microsoft.com/office/drawing/2014/main" id="{AB6D9E55-AF98-45A1-932D-CB556C38B85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3278" y="1897137"/>
            <a:ext cx="1440000" cy="144000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="" xmlns:a16="http://schemas.microsoft.com/office/drawing/2014/main" id="{406AC650-6C12-484D-B37A-B3040A1C6FD8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3278" y="3599326"/>
            <a:ext cx="1440000" cy="144000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="" xmlns:a16="http://schemas.microsoft.com/office/drawing/2014/main" id="{88315F77-EC0C-4E3B-9B57-41A6AECB43F7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3278" y="5344264"/>
            <a:ext cx="1440000" cy="1440000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80641FDA-5F7A-48FE-98B3-F5CA1208D3FF}"/>
              </a:ext>
            </a:extLst>
          </p:cNvPr>
          <p:cNvSpPr txBox="1"/>
          <p:nvPr/>
        </p:nvSpPr>
        <p:spPr>
          <a:xfrm>
            <a:off x="6400800" y="653338"/>
            <a:ext cx="544419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cs typeface="Arial" panose="020B0604020202020204" pitchFamily="34" charset="0"/>
              </a:rPr>
              <a:t>What does the word vibrant mean?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="" xmlns:a16="http://schemas.microsoft.com/office/drawing/2014/main" id="{B539AD02-3756-4239-9B00-81E4B7A21ED3}"/>
              </a:ext>
            </a:extLst>
          </p:cNvPr>
          <p:cNvSpPr txBox="1"/>
          <p:nvPr/>
        </p:nvSpPr>
        <p:spPr>
          <a:xfrm>
            <a:off x="6400799" y="2140083"/>
            <a:ext cx="544419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cs typeface="Arial" panose="020B0604020202020204" pitchFamily="34" charset="0"/>
              </a:rPr>
              <a:t>How many birds are on the front cover?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="" xmlns:a16="http://schemas.microsoft.com/office/drawing/2014/main" id="{03984AF4-FFB4-4CB6-8153-77319D131093}"/>
              </a:ext>
            </a:extLst>
          </p:cNvPr>
          <p:cNvSpPr txBox="1"/>
          <p:nvPr/>
        </p:nvSpPr>
        <p:spPr>
          <a:xfrm>
            <a:off x="6400798" y="3842272"/>
            <a:ext cx="544419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cs typeface="Arial" panose="020B0604020202020204" pitchFamily="34" charset="0"/>
              </a:rPr>
              <a:t>Using evidence from the front cover, why are the birds flying away?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="" xmlns:a16="http://schemas.microsoft.com/office/drawing/2014/main" id="{C1DCE2E3-F182-4BFE-A7C5-6DBA956568B3}"/>
              </a:ext>
            </a:extLst>
          </p:cNvPr>
          <p:cNvSpPr txBox="1"/>
          <p:nvPr/>
        </p:nvSpPr>
        <p:spPr>
          <a:xfrm>
            <a:off x="6400797" y="5371766"/>
            <a:ext cx="5444197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cs typeface="Arial" panose="020B0604020202020204" pitchFamily="34" charset="0"/>
              </a:rPr>
              <a:t>How has the designer of this front cover made you want to read the book?</a:t>
            </a:r>
          </a:p>
        </p:txBody>
      </p:sp>
    </p:spTree>
    <p:extLst>
      <p:ext uri="{BB962C8B-B14F-4D97-AF65-F5344CB8AC3E}">
        <p14:creationId xmlns:p14="http://schemas.microsoft.com/office/powerpoint/2010/main" val="55065429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Image result for boy in the tower">
            <a:extLst>
              <a:ext uri="{FF2B5EF4-FFF2-40B4-BE49-F238E27FC236}">
                <a16:creationId xmlns="" xmlns:a16="http://schemas.microsoft.com/office/drawing/2014/main" id="{5F7C19D6-5505-4772-96D7-8E1A19F8F5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492487" cy="6885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: Rounded Corners 4">
            <a:extLst>
              <a:ext uri="{FF2B5EF4-FFF2-40B4-BE49-F238E27FC236}">
                <a16:creationId xmlns="" xmlns:a16="http://schemas.microsoft.com/office/drawing/2014/main" id="{AD20B7F2-A8BC-4757-9583-194D53A117F8}"/>
              </a:ext>
            </a:extLst>
          </p:cNvPr>
          <p:cNvSpPr/>
          <p:nvPr/>
        </p:nvSpPr>
        <p:spPr>
          <a:xfrm>
            <a:off x="5314122" y="1640223"/>
            <a:ext cx="6029739" cy="3604591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76072E2B-8727-4FF9-8E87-CCAF131B9BC2}"/>
              </a:ext>
            </a:extLst>
          </p:cNvPr>
          <p:cNvSpPr txBox="1"/>
          <p:nvPr/>
        </p:nvSpPr>
        <p:spPr>
          <a:xfrm>
            <a:off x="5764695" y="2134467"/>
            <a:ext cx="5128591" cy="21544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b="1" dirty="0">
                <a:solidFill>
                  <a:srgbClr val="FF0000"/>
                </a:solidFill>
              </a:rPr>
              <a:t>Boy in the Tower</a:t>
            </a:r>
          </a:p>
          <a:p>
            <a:pPr algn="ctr"/>
            <a:r>
              <a:rPr lang="en-GB" sz="4000" i="1" dirty="0" smtClean="0"/>
              <a:t>Tuesday: Lesson Two</a:t>
            </a:r>
            <a:endParaRPr lang="en-GB" sz="1200" i="1" dirty="0"/>
          </a:p>
          <a:p>
            <a:pPr algn="ctr"/>
            <a:r>
              <a:rPr lang="en-GB" sz="4000" i="1" dirty="0" smtClean="0"/>
              <a:t>Activity 1</a:t>
            </a:r>
            <a:endParaRPr lang="en-GB" sz="4000" i="1" dirty="0"/>
          </a:p>
        </p:txBody>
      </p:sp>
    </p:spTree>
    <p:extLst>
      <p:ext uri="{BB962C8B-B14F-4D97-AF65-F5344CB8AC3E}">
        <p14:creationId xmlns:p14="http://schemas.microsoft.com/office/powerpoint/2010/main" val="176567561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EF31E904-32F1-47BA-9401-BA532275770C}"/>
              </a:ext>
            </a:extLst>
          </p:cNvPr>
          <p:cNvSpPr txBox="1"/>
          <p:nvPr/>
        </p:nvSpPr>
        <p:spPr>
          <a:xfrm>
            <a:off x="267286" y="239151"/>
            <a:ext cx="1150737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dirty="0">
                <a:solidFill>
                  <a:srgbClr val="FF0000"/>
                </a:solidFill>
              </a:rPr>
              <a:t>Vocabulary for Chapter 1</a:t>
            </a:r>
          </a:p>
          <a:p>
            <a:r>
              <a:rPr lang="en-GB" sz="3600" i="1" dirty="0"/>
              <a:t>Can you come up with definitions for these words?</a:t>
            </a:r>
            <a:endParaRPr lang="en-GB" sz="3200" i="1" dirty="0"/>
          </a:p>
        </p:txBody>
      </p:sp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A9B6C2AB-E0C1-4540-86D3-1D31DCBEA4B8}"/>
              </a:ext>
            </a:extLst>
          </p:cNvPr>
          <p:cNvSpPr txBox="1"/>
          <p:nvPr/>
        </p:nvSpPr>
        <p:spPr>
          <a:xfrm>
            <a:off x="534572" y="2124222"/>
            <a:ext cx="445945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dirty="0">
                <a:solidFill>
                  <a:srgbClr val="FF0000"/>
                </a:solidFill>
              </a:rPr>
              <a:t>swaying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C9C9780A-B5B3-4D7E-B65F-6BE692E173C5}"/>
              </a:ext>
            </a:extLst>
          </p:cNvPr>
          <p:cNvSpPr txBox="1"/>
          <p:nvPr/>
        </p:nvSpPr>
        <p:spPr>
          <a:xfrm>
            <a:off x="534572" y="3292527"/>
            <a:ext cx="445945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dirty="0">
                <a:solidFill>
                  <a:srgbClr val="FF0000"/>
                </a:solidFill>
              </a:rPr>
              <a:t>wispy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32A1CAB7-3828-42D3-A48D-A2D698520548}"/>
              </a:ext>
            </a:extLst>
          </p:cNvPr>
          <p:cNvSpPr txBox="1"/>
          <p:nvPr/>
        </p:nvSpPr>
        <p:spPr>
          <a:xfrm>
            <a:off x="534572" y="4590961"/>
            <a:ext cx="445945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dirty="0">
                <a:solidFill>
                  <a:srgbClr val="FF0000"/>
                </a:solidFill>
              </a:rPr>
              <a:t>stealthily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FEED35DE-A982-46EA-9866-8E0D3D35C56C}"/>
              </a:ext>
            </a:extLst>
          </p:cNvPr>
          <p:cNvSpPr txBox="1"/>
          <p:nvPr/>
        </p:nvSpPr>
        <p:spPr>
          <a:xfrm>
            <a:off x="534572" y="5786837"/>
            <a:ext cx="445945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dirty="0">
                <a:solidFill>
                  <a:srgbClr val="FF0000"/>
                </a:solidFill>
              </a:rPr>
              <a:t>daze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="" xmlns:a16="http://schemas.microsoft.com/office/drawing/2014/main" id="{7F4E1967-096E-4C94-9494-AD3B339DC59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64605" y="239151"/>
            <a:ext cx="1710053" cy="17100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99605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EF31E904-32F1-47BA-9401-BA532275770C}"/>
              </a:ext>
            </a:extLst>
          </p:cNvPr>
          <p:cNvSpPr txBox="1"/>
          <p:nvPr/>
        </p:nvSpPr>
        <p:spPr>
          <a:xfrm>
            <a:off x="267286" y="239151"/>
            <a:ext cx="1150737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dirty="0">
                <a:solidFill>
                  <a:srgbClr val="FF0000"/>
                </a:solidFill>
              </a:rPr>
              <a:t>Vocabulary for Chapter 1</a:t>
            </a:r>
          </a:p>
          <a:p>
            <a:r>
              <a:rPr lang="en-GB" sz="3600" i="1" dirty="0"/>
              <a:t>Can you come up with definitions for these words?</a:t>
            </a:r>
            <a:endParaRPr lang="en-GB" sz="3200" i="1" dirty="0"/>
          </a:p>
        </p:txBody>
      </p:sp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A9B6C2AB-E0C1-4540-86D3-1D31DCBEA4B8}"/>
              </a:ext>
            </a:extLst>
          </p:cNvPr>
          <p:cNvSpPr txBox="1"/>
          <p:nvPr/>
        </p:nvSpPr>
        <p:spPr>
          <a:xfrm>
            <a:off x="534572" y="2124222"/>
            <a:ext cx="445945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dirty="0">
                <a:solidFill>
                  <a:srgbClr val="FF0000"/>
                </a:solidFill>
              </a:rPr>
              <a:t>swaying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C9C9780A-B5B3-4D7E-B65F-6BE692E173C5}"/>
              </a:ext>
            </a:extLst>
          </p:cNvPr>
          <p:cNvSpPr txBox="1"/>
          <p:nvPr/>
        </p:nvSpPr>
        <p:spPr>
          <a:xfrm>
            <a:off x="534572" y="3292527"/>
            <a:ext cx="445945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dirty="0">
                <a:solidFill>
                  <a:srgbClr val="FF0000"/>
                </a:solidFill>
              </a:rPr>
              <a:t>wispy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32A1CAB7-3828-42D3-A48D-A2D698520548}"/>
              </a:ext>
            </a:extLst>
          </p:cNvPr>
          <p:cNvSpPr txBox="1"/>
          <p:nvPr/>
        </p:nvSpPr>
        <p:spPr>
          <a:xfrm>
            <a:off x="534572" y="4590961"/>
            <a:ext cx="445945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dirty="0">
                <a:solidFill>
                  <a:srgbClr val="FF0000"/>
                </a:solidFill>
              </a:rPr>
              <a:t>stealthily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FEED35DE-A982-46EA-9866-8E0D3D35C56C}"/>
              </a:ext>
            </a:extLst>
          </p:cNvPr>
          <p:cNvSpPr txBox="1"/>
          <p:nvPr/>
        </p:nvSpPr>
        <p:spPr>
          <a:xfrm>
            <a:off x="534572" y="5786837"/>
            <a:ext cx="445945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dirty="0">
                <a:solidFill>
                  <a:srgbClr val="FF0000"/>
                </a:solidFill>
              </a:rPr>
              <a:t>daze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13BD3AA4-F933-4ADF-A7D0-A5F2A3034020}"/>
              </a:ext>
            </a:extLst>
          </p:cNvPr>
          <p:cNvSpPr txBox="1"/>
          <p:nvPr/>
        </p:nvSpPr>
        <p:spPr>
          <a:xfrm>
            <a:off x="4314090" y="2242047"/>
            <a:ext cx="787790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i="1" dirty="0"/>
              <a:t>To move slowly and rhythmically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9CA36853-03FA-42D9-A782-B82893C97E1D}"/>
              </a:ext>
            </a:extLst>
          </p:cNvPr>
          <p:cNvSpPr txBox="1"/>
          <p:nvPr/>
        </p:nvSpPr>
        <p:spPr>
          <a:xfrm>
            <a:off x="4314093" y="3292527"/>
            <a:ext cx="787790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i="1" dirty="0"/>
              <a:t>Fine and feathery (often about hair, threads, smoke)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F19EF34B-7A87-485C-A1E1-3A2C26321F98}"/>
              </a:ext>
            </a:extLst>
          </p:cNvPr>
          <p:cNvSpPr txBox="1"/>
          <p:nvPr/>
        </p:nvSpPr>
        <p:spPr>
          <a:xfrm>
            <a:off x="4314092" y="4652516"/>
            <a:ext cx="787790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i="1" dirty="0"/>
              <a:t>To do something secretively and cautiously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CF8547BF-9E29-48BA-98D2-B93764EEC7E5}"/>
              </a:ext>
            </a:extLst>
          </p:cNvPr>
          <p:cNvSpPr txBox="1"/>
          <p:nvPr/>
        </p:nvSpPr>
        <p:spPr>
          <a:xfrm>
            <a:off x="4314091" y="5909947"/>
            <a:ext cx="787790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i="1" dirty="0"/>
              <a:t>Feeling stunned or confused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="" xmlns:a16="http://schemas.microsoft.com/office/drawing/2014/main" id="{7F4E1967-096E-4C94-9494-AD3B339DC59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64605" y="239151"/>
            <a:ext cx="1710053" cy="17100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45971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1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AC009171-EF49-4A5C-BD35-821571F7A1BB}"/>
              </a:ext>
            </a:extLst>
          </p:cNvPr>
          <p:cNvSpPr txBox="1"/>
          <p:nvPr/>
        </p:nvSpPr>
        <p:spPr>
          <a:xfrm>
            <a:off x="265043" y="265043"/>
            <a:ext cx="98993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rgbClr val="FF0000"/>
                </a:solidFill>
                <a:cs typeface="Arial" panose="020B0604020202020204" pitchFamily="34" charset="0"/>
              </a:rPr>
              <a:t>Speed Retrieval Challenge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="" xmlns:a16="http://schemas.microsoft.com/office/drawing/2014/main" id="{8A24EFC2-3071-4748-950A-80E3353EEC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64417" y="265043"/>
            <a:ext cx="1816975" cy="1816975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29F0F86E-AAC1-47EB-9370-F01E44595243}"/>
              </a:ext>
            </a:extLst>
          </p:cNvPr>
          <p:cNvSpPr txBox="1"/>
          <p:nvPr/>
        </p:nvSpPr>
        <p:spPr>
          <a:xfrm>
            <a:off x="265043" y="1060174"/>
            <a:ext cx="11716349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FF0000"/>
                </a:solidFill>
              </a:rPr>
              <a:t>The stain on the ceiling looked like:</a:t>
            </a:r>
          </a:p>
          <a:p>
            <a:endParaRPr lang="en-GB" sz="2800" dirty="0"/>
          </a:p>
          <a:p>
            <a:pPr marL="514350" indent="-514350">
              <a:buAutoNum type="alphaUcParenR"/>
            </a:pPr>
            <a:r>
              <a:rPr lang="en-GB" sz="2800" dirty="0"/>
              <a:t>A wiggly line		B) A wobbly circle		C) A wobbly mark</a:t>
            </a:r>
          </a:p>
          <a:p>
            <a:endParaRPr lang="en-GB" sz="2800" dirty="0"/>
          </a:p>
          <a:p>
            <a:endParaRPr lang="en-GB" sz="2800" dirty="0"/>
          </a:p>
          <a:p>
            <a:r>
              <a:rPr lang="en-GB" sz="2800" dirty="0">
                <a:solidFill>
                  <a:srgbClr val="FF0000"/>
                </a:solidFill>
              </a:rPr>
              <a:t>The roads are described as:</a:t>
            </a:r>
          </a:p>
          <a:p>
            <a:endParaRPr lang="en-GB" sz="2800" dirty="0"/>
          </a:p>
          <a:p>
            <a:pPr marL="514350" indent="-514350">
              <a:buAutoNum type="alphaUcParenR"/>
            </a:pPr>
            <a:r>
              <a:rPr lang="en-GB" sz="2800" dirty="0"/>
              <a:t>tiny-looking		B) minute-looking		C) miniature-looking</a:t>
            </a:r>
          </a:p>
          <a:p>
            <a:pPr marL="342900" indent="-342900">
              <a:buAutoNum type="alphaUcParenR"/>
            </a:pPr>
            <a:endParaRPr lang="en-GB" sz="2800" dirty="0"/>
          </a:p>
          <a:p>
            <a:endParaRPr lang="en-GB" sz="2800" dirty="0"/>
          </a:p>
          <a:p>
            <a:r>
              <a:rPr lang="en-GB" sz="2800" dirty="0">
                <a:solidFill>
                  <a:srgbClr val="FF0000"/>
                </a:solidFill>
              </a:rPr>
              <a:t>What colour were the bricks of the school?</a:t>
            </a:r>
          </a:p>
          <a:p>
            <a:endParaRPr lang="en-GB" sz="2800" dirty="0"/>
          </a:p>
          <a:p>
            <a:r>
              <a:rPr lang="en-GB" sz="2800" dirty="0"/>
              <a:t>A) Red			B) Grey			C) Brown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891270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AC009171-EF49-4A5C-BD35-821571F7A1BB}"/>
              </a:ext>
            </a:extLst>
          </p:cNvPr>
          <p:cNvSpPr txBox="1"/>
          <p:nvPr/>
        </p:nvSpPr>
        <p:spPr>
          <a:xfrm>
            <a:off x="265043" y="265043"/>
            <a:ext cx="98993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rgbClr val="FF0000"/>
                </a:solidFill>
                <a:cs typeface="Arial" panose="020B0604020202020204" pitchFamily="34" charset="0"/>
              </a:rPr>
              <a:t>Speed Retrieval Challenge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="" xmlns:a16="http://schemas.microsoft.com/office/drawing/2014/main" id="{8A24EFC2-3071-4748-950A-80E3353EEC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64417" y="265043"/>
            <a:ext cx="1816975" cy="1816975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29F0F86E-AAC1-47EB-9370-F01E44595243}"/>
              </a:ext>
            </a:extLst>
          </p:cNvPr>
          <p:cNvSpPr txBox="1"/>
          <p:nvPr/>
        </p:nvSpPr>
        <p:spPr>
          <a:xfrm>
            <a:off x="265043" y="1060174"/>
            <a:ext cx="11716349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FF0000"/>
                </a:solidFill>
              </a:rPr>
              <a:t>The stain on the ceiling looked like:</a:t>
            </a:r>
          </a:p>
          <a:p>
            <a:endParaRPr lang="en-GB" sz="2800" dirty="0"/>
          </a:p>
          <a:p>
            <a:pPr marL="514350" indent="-514350">
              <a:buAutoNum type="alphaUcParenR"/>
            </a:pPr>
            <a:r>
              <a:rPr lang="en-GB" sz="2800" dirty="0"/>
              <a:t>A wiggly line		B) A wobbly circle		C) A wobbly mark</a:t>
            </a:r>
          </a:p>
          <a:p>
            <a:endParaRPr lang="en-GB" sz="2800" dirty="0"/>
          </a:p>
          <a:p>
            <a:endParaRPr lang="en-GB" sz="2800" dirty="0"/>
          </a:p>
          <a:p>
            <a:r>
              <a:rPr lang="en-GB" sz="2800" dirty="0">
                <a:solidFill>
                  <a:srgbClr val="FF0000"/>
                </a:solidFill>
              </a:rPr>
              <a:t>The roads are described as:</a:t>
            </a:r>
          </a:p>
          <a:p>
            <a:endParaRPr lang="en-GB" sz="2800" dirty="0"/>
          </a:p>
          <a:p>
            <a:pPr marL="514350" indent="-514350">
              <a:buAutoNum type="alphaUcParenR"/>
            </a:pPr>
            <a:r>
              <a:rPr lang="en-GB" sz="2800" dirty="0"/>
              <a:t>tiny-looking		B) minute-looking		C) miniature-looking</a:t>
            </a:r>
          </a:p>
          <a:p>
            <a:pPr marL="342900" indent="-342900">
              <a:buAutoNum type="alphaUcParenR"/>
            </a:pPr>
            <a:endParaRPr lang="en-GB" sz="2800" dirty="0"/>
          </a:p>
          <a:p>
            <a:endParaRPr lang="en-GB" sz="2800" dirty="0"/>
          </a:p>
          <a:p>
            <a:r>
              <a:rPr lang="en-GB" sz="2800" dirty="0">
                <a:solidFill>
                  <a:srgbClr val="FF0000"/>
                </a:solidFill>
              </a:rPr>
              <a:t>What colour were the bricks of the school?</a:t>
            </a:r>
          </a:p>
          <a:p>
            <a:endParaRPr lang="en-GB" sz="2800" dirty="0"/>
          </a:p>
          <a:p>
            <a:r>
              <a:rPr lang="en-GB" sz="2800" dirty="0"/>
              <a:t>A) Red			B) Grey			C) Brown</a:t>
            </a:r>
            <a:endParaRPr lang="en-GB" dirty="0"/>
          </a:p>
        </p:txBody>
      </p:sp>
      <p:sp>
        <p:nvSpPr>
          <p:cNvPr id="8" name="Oval 7">
            <a:extLst>
              <a:ext uri="{FF2B5EF4-FFF2-40B4-BE49-F238E27FC236}">
                <a16:creationId xmlns="" xmlns:a16="http://schemas.microsoft.com/office/drawing/2014/main" id="{FFA4816C-2E26-4336-A656-7B63736FE3A6}"/>
              </a:ext>
            </a:extLst>
          </p:cNvPr>
          <p:cNvSpPr/>
          <p:nvPr/>
        </p:nvSpPr>
        <p:spPr>
          <a:xfrm>
            <a:off x="3922643" y="1709530"/>
            <a:ext cx="2862470" cy="1060174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8">
            <a:extLst>
              <a:ext uri="{FF2B5EF4-FFF2-40B4-BE49-F238E27FC236}">
                <a16:creationId xmlns="" xmlns:a16="http://schemas.microsoft.com/office/drawing/2014/main" id="{C9E75569-1406-4EF5-A085-E911D86B5BD3}"/>
              </a:ext>
            </a:extLst>
          </p:cNvPr>
          <p:cNvSpPr/>
          <p:nvPr/>
        </p:nvSpPr>
        <p:spPr>
          <a:xfrm>
            <a:off x="7560363" y="3821681"/>
            <a:ext cx="3213653" cy="1060174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>
            <a:extLst>
              <a:ext uri="{FF2B5EF4-FFF2-40B4-BE49-F238E27FC236}">
                <a16:creationId xmlns="" xmlns:a16="http://schemas.microsoft.com/office/drawing/2014/main" id="{E96A5E2D-14B1-41D3-97AF-4666F2D96E83}"/>
              </a:ext>
            </a:extLst>
          </p:cNvPr>
          <p:cNvSpPr/>
          <p:nvPr/>
        </p:nvSpPr>
        <p:spPr>
          <a:xfrm>
            <a:off x="132520" y="6042990"/>
            <a:ext cx="1749289" cy="71104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60826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1FE92ABF-AE9C-449F-AEC3-C40BF877C7B8}"/>
              </a:ext>
            </a:extLst>
          </p:cNvPr>
          <p:cNvSpPr txBox="1"/>
          <p:nvPr/>
        </p:nvSpPr>
        <p:spPr>
          <a:xfrm>
            <a:off x="145774" y="370221"/>
            <a:ext cx="9819861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i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 Chapter 1, Polly </a:t>
            </a:r>
            <a:r>
              <a:rPr lang="en-GB" sz="3200" b="1" i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</a:t>
            </a:r>
            <a:r>
              <a:rPr lang="en-GB" sz="3200" b="1" i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-Yen holds back lots of information from her reader. She leaves us with lots of unanswered questions.</a:t>
            </a:r>
          </a:p>
          <a:p>
            <a:endParaRPr lang="en-GB" sz="32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32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="" xmlns:a16="http://schemas.microsoft.com/office/drawing/2014/main" id="{96EB96F3-2FF7-4C41-A2BF-AC45D9FEC1B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94576" y="244898"/>
            <a:ext cx="1887862" cy="1887862"/>
          </a:xfrm>
          <a:prstGeom prst="rect">
            <a:avLst/>
          </a:prstGeom>
        </p:spPr>
      </p:pic>
      <p:sp>
        <p:nvSpPr>
          <p:cNvPr id="9" name="Rectangle: Rounded Corners 8">
            <a:extLst>
              <a:ext uri="{FF2B5EF4-FFF2-40B4-BE49-F238E27FC236}">
                <a16:creationId xmlns="" xmlns:a16="http://schemas.microsoft.com/office/drawing/2014/main" id="{8AF2088B-F3CA-4544-9098-FAB88326AD25}"/>
              </a:ext>
            </a:extLst>
          </p:cNvPr>
          <p:cNvSpPr/>
          <p:nvPr/>
        </p:nvSpPr>
        <p:spPr>
          <a:xfrm>
            <a:off x="636104" y="2729948"/>
            <a:ext cx="10588487" cy="3551582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8BFC83A0-F6AA-4391-BD49-09131916FAEB}"/>
              </a:ext>
            </a:extLst>
          </p:cNvPr>
          <p:cNvSpPr txBox="1"/>
          <p:nvPr/>
        </p:nvSpPr>
        <p:spPr>
          <a:xfrm>
            <a:off x="967409" y="2924766"/>
            <a:ext cx="9780104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u="sng" dirty="0"/>
              <a:t>Your Task</a:t>
            </a:r>
          </a:p>
          <a:p>
            <a:pPr algn="ctr"/>
            <a:endParaRPr lang="en-GB" sz="3200" b="1" u="sng" dirty="0"/>
          </a:p>
          <a:p>
            <a:pPr algn="ctr"/>
            <a:r>
              <a:rPr lang="en-GB" sz="3200" dirty="0"/>
              <a:t>In your table, record quotes from the text which leave the reader asking questions.</a:t>
            </a:r>
          </a:p>
          <a:p>
            <a:pPr algn="ctr"/>
            <a:endParaRPr lang="en-GB" sz="3200" dirty="0"/>
          </a:p>
          <a:p>
            <a:pPr algn="ctr"/>
            <a:r>
              <a:rPr lang="en-GB" sz="3200" dirty="0"/>
              <a:t>Record what your questions are.</a:t>
            </a:r>
          </a:p>
        </p:txBody>
      </p:sp>
    </p:spTree>
    <p:extLst>
      <p:ext uri="{BB962C8B-B14F-4D97-AF65-F5344CB8AC3E}">
        <p14:creationId xmlns:p14="http://schemas.microsoft.com/office/powerpoint/2010/main" val="181265500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A7B24423-4BC9-4819-A81E-488746227A59}"/>
              </a:ext>
            </a:extLst>
          </p:cNvPr>
          <p:cNvSpPr txBox="1"/>
          <p:nvPr/>
        </p:nvSpPr>
        <p:spPr>
          <a:xfrm>
            <a:off x="185530" y="198783"/>
            <a:ext cx="6400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rgbClr val="FF0000"/>
                </a:solidFill>
              </a:rPr>
              <a:t>Example: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="" xmlns:a16="http://schemas.microsoft.com/office/drawing/2014/main" id="{E841B18D-CC20-482E-995B-1ADE56A1642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4808" t="26451" r="32154" b="24111"/>
          <a:stretch/>
        </p:blipFill>
        <p:spPr>
          <a:xfrm>
            <a:off x="1462837" y="715618"/>
            <a:ext cx="9271424" cy="5987701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5AD347CC-E1E3-4218-BA60-2D04F32186FB}"/>
              </a:ext>
            </a:extLst>
          </p:cNvPr>
          <p:cNvSpPr txBox="1"/>
          <p:nvPr/>
        </p:nvSpPr>
        <p:spPr>
          <a:xfrm>
            <a:off x="2014330" y="1497496"/>
            <a:ext cx="3829879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Bradley Hand ITC" panose="03070402050302030203" pitchFamily="66" charset="0"/>
              </a:rPr>
              <a:t>“I wish I could wake up to another Monday like that.”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FEAC201C-7B83-48AE-84D7-6C07725FB7F2}"/>
              </a:ext>
            </a:extLst>
          </p:cNvPr>
          <p:cNvSpPr txBox="1"/>
          <p:nvPr/>
        </p:nvSpPr>
        <p:spPr>
          <a:xfrm>
            <a:off x="6274904" y="1497495"/>
            <a:ext cx="3829879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Bradley Hand ITC" panose="03070402050302030203" pitchFamily="66" charset="0"/>
              </a:rPr>
              <a:t>What’s happened to make him wish it was a cold, grey Monday?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34C36255-BD5A-4627-830B-EC7C043D8E34}"/>
              </a:ext>
            </a:extLst>
          </p:cNvPr>
          <p:cNvSpPr txBox="1"/>
          <p:nvPr/>
        </p:nvSpPr>
        <p:spPr>
          <a:xfrm>
            <a:off x="2014329" y="3293166"/>
            <a:ext cx="3829879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Bradley Hand ITC" panose="03070402050302030203" pitchFamily="66" charset="0"/>
              </a:rPr>
              <a:t>“Those days are gone now that the Bluchers are here.”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95E02AB0-A919-48C2-BE4D-774042137511}"/>
              </a:ext>
            </a:extLst>
          </p:cNvPr>
          <p:cNvSpPr txBox="1"/>
          <p:nvPr/>
        </p:nvSpPr>
        <p:spPr>
          <a:xfrm>
            <a:off x="6274903" y="3293165"/>
            <a:ext cx="3829879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Bradley Hand ITC" panose="03070402050302030203" pitchFamily="66" charset="0"/>
              </a:rPr>
              <a:t>What are the Bluchers and how did they change day to day life?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9B250FB7-A6E5-4C50-B3C2-45AA3DC8051A}"/>
              </a:ext>
            </a:extLst>
          </p:cNvPr>
          <p:cNvSpPr txBox="1"/>
          <p:nvPr/>
        </p:nvSpPr>
        <p:spPr>
          <a:xfrm>
            <a:off x="2014329" y="4998242"/>
            <a:ext cx="382987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Bradley Hand ITC" panose="03070402050302030203" pitchFamily="66" charset="0"/>
              </a:rPr>
              <a:t>“…when mum wasn’t well.”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815E1959-26D0-46BF-BEE8-BF50E996E825}"/>
              </a:ext>
            </a:extLst>
          </p:cNvPr>
          <p:cNvSpPr txBox="1"/>
          <p:nvPr/>
        </p:nvSpPr>
        <p:spPr>
          <a:xfrm>
            <a:off x="6274902" y="5042595"/>
            <a:ext cx="3829879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Bradley Hand ITC" panose="03070402050302030203" pitchFamily="66" charset="0"/>
              </a:rPr>
              <a:t>What’s wrong with mum? Is she unwell a lot?</a:t>
            </a:r>
          </a:p>
        </p:txBody>
      </p:sp>
    </p:spTree>
    <p:extLst>
      <p:ext uri="{BB962C8B-B14F-4D97-AF65-F5344CB8AC3E}">
        <p14:creationId xmlns:p14="http://schemas.microsoft.com/office/powerpoint/2010/main" val="19820949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  <p:bldP spid="11" grpId="0"/>
      <p:bldP spid="1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Image result for boy in the tower">
            <a:extLst>
              <a:ext uri="{FF2B5EF4-FFF2-40B4-BE49-F238E27FC236}">
                <a16:creationId xmlns="" xmlns:a16="http://schemas.microsoft.com/office/drawing/2014/main" id="{5F7C19D6-5505-4772-96D7-8E1A19F8F5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492487" cy="6885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: Rounded Corners 7">
            <a:extLst>
              <a:ext uri="{FF2B5EF4-FFF2-40B4-BE49-F238E27FC236}">
                <a16:creationId xmlns="" xmlns:a16="http://schemas.microsoft.com/office/drawing/2014/main" id="{51622DBC-E210-4A14-AD03-441DC24BAD84}"/>
              </a:ext>
            </a:extLst>
          </p:cNvPr>
          <p:cNvSpPr/>
          <p:nvPr/>
        </p:nvSpPr>
        <p:spPr>
          <a:xfrm>
            <a:off x="5314122" y="1640223"/>
            <a:ext cx="6029739" cy="3604591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4B50EA00-6CAC-4511-AA9C-AAD028F5AC9C}"/>
              </a:ext>
            </a:extLst>
          </p:cNvPr>
          <p:cNvSpPr txBox="1"/>
          <p:nvPr/>
        </p:nvSpPr>
        <p:spPr>
          <a:xfrm>
            <a:off x="5764695" y="1387493"/>
            <a:ext cx="5128591" cy="46166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b="1" dirty="0">
                <a:solidFill>
                  <a:srgbClr val="FF0000"/>
                </a:solidFill>
              </a:rPr>
              <a:t>Boy in the Tower</a:t>
            </a:r>
          </a:p>
          <a:p>
            <a:pPr algn="ctr"/>
            <a:r>
              <a:rPr lang="en-GB" sz="4000" i="1" dirty="0" smtClean="0"/>
              <a:t>Wednesday Lesson Three:</a:t>
            </a:r>
          </a:p>
          <a:p>
            <a:pPr algn="ctr"/>
            <a:r>
              <a:rPr lang="en-GB" sz="4000" i="1" dirty="0" smtClean="0"/>
              <a:t>Read chapter </a:t>
            </a:r>
            <a:r>
              <a:rPr lang="en-GB" sz="4000" i="1" dirty="0"/>
              <a:t>2  and write a summary of the chapter</a:t>
            </a:r>
          </a:p>
          <a:p>
            <a:pPr algn="ctr"/>
            <a:endParaRPr lang="en-GB" sz="4000" i="1" dirty="0"/>
          </a:p>
        </p:txBody>
      </p:sp>
    </p:spTree>
    <p:extLst>
      <p:ext uri="{BB962C8B-B14F-4D97-AF65-F5344CB8AC3E}">
        <p14:creationId xmlns:p14="http://schemas.microsoft.com/office/powerpoint/2010/main" val="9557944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Image result for boy in the tower">
            <a:extLst>
              <a:ext uri="{FF2B5EF4-FFF2-40B4-BE49-F238E27FC236}">
                <a16:creationId xmlns="" xmlns:a16="http://schemas.microsoft.com/office/drawing/2014/main" id="{5F7C19D6-5505-4772-96D7-8E1A19F8F5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492487" cy="6885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: Rounded Corners 7">
            <a:extLst>
              <a:ext uri="{FF2B5EF4-FFF2-40B4-BE49-F238E27FC236}">
                <a16:creationId xmlns="" xmlns:a16="http://schemas.microsoft.com/office/drawing/2014/main" id="{51622DBC-E210-4A14-AD03-441DC24BAD84}"/>
              </a:ext>
            </a:extLst>
          </p:cNvPr>
          <p:cNvSpPr/>
          <p:nvPr/>
        </p:nvSpPr>
        <p:spPr>
          <a:xfrm>
            <a:off x="5314122" y="1640223"/>
            <a:ext cx="6029739" cy="3604591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4B50EA00-6CAC-4511-AA9C-AAD028F5AC9C}"/>
              </a:ext>
            </a:extLst>
          </p:cNvPr>
          <p:cNvSpPr txBox="1"/>
          <p:nvPr/>
        </p:nvSpPr>
        <p:spPr>
          <a:xfrm>
            <a:off x="5764695" y="2134467"/>
            <a:ext cx="5128591" cy="21544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b="1" dirty="0">
                <a:solidFill>
                  <a:srgbClr val="FF0000"/>
                </a:solidFill>
              </a:rPr>
              <a:t>Boy in the </a:t>
            </a:r>
            <a:r>
              <a:rPr lang="en-GB" sz="5400" b="1" dirty="0" smtClean="0">
                <a:solidFill>
                  <a:srgbClr val="FF0000"/>
                </a:solidFill>
              </a:rPr>
              <a:t>Tower</a:t>
            </a:r>
          </a:p>
          <a:p>
            <a:pPr algn="ctr"/>
            <a:r>
              <a:rPr lang="en-GB" sz="4000" i="1" dirty="0" smtClean="0"/>
              <a:t>Thursday Lesson Four:</a:t>
            </a:r>
          </a:p>
          <a:p>
            <a:pPr algn="ctr"/>
            <a:r>
              <a:rPr lang="en-GB" sz="4000" i="1" dirty="0" smtClean="0"/>
              <a:t>Activity 2</a:t>
            </a:r>
            <a:endParaRPr lang="en-GB" sz="4000" i="1" dirty="0"/>
          </a:p>
        </p:txBody>
      </p:sp>
    </p:spTree>
    <p:extLst>
      <p:ext uri="{BB962C8B-B14F-4D97-AF65-F5344CB8AC3E}">
        <p14:creationId xmlns:p14="http://schemas.microsoft.com/office/powerpoint/2010/main" val="191366891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EF31E904-32F1-47BA-9401-BA532275770C}"/>
              </a:ext>
            </a:extLst>
          </p:cNvPr>
          <p:cNvSpPr txBox="1"/>
          <p:nvPr/>
        </p:nvSpPr>
        <p:spPr>
          <a:xfrm>
            <a:off x="267286" y="239151"/>
            <a:ext cx="1150737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dirty="0">
                <a:solidFill>
                  <a:srgbClr val="FF0000"/>
                </a:solidFill>
              </a:rPr>
              <a:t>Vocabulary for Chapter 2</a:t>
            </a:r>
          </a:p>
          <a:p>
            <a:r>
              <a:rPr lang="en-GB" sz="3600" i="1" dirty="0"/>
              <a:t>Can you come up with definitions for these words?</a:t>
            </a:r>
            <a:endParaRPr lang="en-GB" sz="3200" i="1" dirty="0"/>
          </a:p>
        </p:txBody>
      </p:sp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A9B6C2AB-E0C1-4540-86D3-1D31DCBEA4B8}"/>
              </a:ext>
            </a:extLst>
          </p:cNvPr>
          <p:cNvSpPr txBox="1"/>
          <p:nvPr/>
        </p:nvSpPr>
        <p:spPr>
          <a:xfrm>
            <a:off x="534572" y="2124222"/>
            <a:ext cx="445945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dirty="0">
                <a:solidFill>
                  <a:srgbClr val="FF0000"/>
                </a:solidFill>
              </a:rPr>
              <a:t>shepherding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C9C9780A-B5B3-4D7E-B65F-6BE692E173C5}"/>
              </a:ext>
            </a:extLst>
          </p:cNvPr>
          <p:cNvSpPr txBox="1"/>
          <p:nvPr/>
        </p:nvSpPr>
        <p:spPr>
          <a:xfrm>
            <a:off x="534572" y="3292527"/>
            <a:ext cx="445945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dirty="0">
                <a:solidFill>
                  <a:srgbClr val="FF0000"/>
                </a:solidFill>
              </a:rPr>
              <a:t>slick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32A1CAB7-3828-42D3-A48D-A2D698520548}"/>
              </a:ext>
            </a:extLst>
          </p:cNvPr>
          <p:cNvSpPr txBox="1"/>
          <p:nvPr/>
        </p:nvSpPr>
        <p:spPr>
          <a:xfrm>
            <a:off x="534572" y="4590961"/>
            <a:ext cx="445945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dirty="0">
                <a:solidFill>
                  <a:srgbClr val="FF0000"/>
                </a:solidFill>
              </a:rPr>
              <a:t>drizzle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FEED35DE-A982-46EA-9866-8E0D3D35C56C}"/>
              </a:ext>
            </a:extLst>
          </p:cNvPr>
          <p:cNvSpPr txBox="1"/>
          <p:nvPr/>
        </p:nvSpPr>
        <p:spPr>
          <a:xfrm>
            <a:off x="534572" y="5786837"/>
            <a:ext cx="445945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dirty="0">
                <a:solidFill>
                  <a:srgbClr val="FF0000"/>
                </a:solidFill>
              </a:rPr>
              <a:t>bickering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="" xmlns:a16="http://schemas.microsoft.com/office/drawing/2014/main" id="{7F4E1967-096E-4C94-9494-AD3B339DC59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64605" y="239151"/>
            <a:ext cx="1710053" cy="17100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9795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EF31E904-32F1-47BA-9401-BA532275770C}"/>
              </a:ext>
            </a:extLst>
          </p:cNvPr>
          <p:cNvSpPr txBox="1"/>
          <p:nvPr/>
        </p:nvSpPr>
        <p:spPr>
          <a:xfrm>
            <a:off x="267286" y="239151"/>
            <a:ext cx="1150737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dirty="0">
                <a:solidFill>
                  <a:srgbClr val="FF0000"/>
                </a:solidFill>
              </a:rPr>
              <a:t>Vocabulary for Chapter 2</a:t>
            </a:r>
          </a:p>
          <a:p>
            <a:r>
              <a:rPr lang="en-GB" sz="3600" i="1" dirty="0"/>
              <a:t>Can you come up with definitions for these words?</a:t>
            </a:r>
            <a:endParaRPr lang="en-GB" sz="3200" i="1" dirty="0"/>
          </a:p>
        </p:txBody>
      </p:sp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A9B6C2AB-E0C1-4540-86D3-1D31DCBEA4B8}"/>
              </a:ext>
            </a:extLst>
          </p:cNvPr>
          <p:cNvSpPr txBox="1"/>
          <p:nvPr/>
        </p:nvSpPr>
        <p:spPr>
          <a:xfrm>
            <a:off x="534572" y="2124222"/>
            <a:ext cx="445945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dirty="0">
                <a:solidFill>
                  <a:srgbClr val="FF0000"/>
                </a:solidFill>
              </a:rPr>
              <a:t>shepherding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C9C9780A-B5B3-4D7E-B65F-6BE692E173C5}"/>
              </a:ext>
            </a:extLst>
          </p:cNvPr>
          <p:cNvSpPr txBox="1"/>
          <p:nvPr/>
        </p:nvSpPr>
        <p:spPr>
          <a:xfrm>
            <a:off x="534572" y="3292527"/>
            <a:ext cx="445945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dirty="0">
                <a:solidFill>
                  <a:srgbClr val="FF0000"/>
                </a:solidFill>
              </a:rPr>
              <a:t>slick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32A1CAB7-3828-42D3-A48D-A2D698520548}"/>
              </a:ext>
            </a:extLst>
          </p:cNvPr>
          <p:cNvSpPr txBox="1"/>
          <p:nvPr/>
        </p:nvSpPr>
        <p:spPr>
          <a:xfrm>
            <a:off x="534572" y="4590961"/>
            <a:ext cx="445945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dirty="0">
                <a:solidFill>
                  <a:srgbClr val="FF0000"/>
                </a:solidFill>
              </a:rPr>
              <a:t>drizzle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FEED35DE-A982-46EA-9866-8E0D3D35C56C}"/>
              </a:ext>
            </a:extLst>
          </p:cNvPr>
          <p:cNvSpPr txBox="1"/>
          <p:nvPr/>
        </p:nvSpPr>
        <p:spPr>
          <a:xfrm>
            <a:off x="534572" y="5786837"/>
            <a:ext cx="445945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dirty="0">
                <a:solidFill>
                  <a:srgbClr val="FF0000"/>
                </a:solidFill>
              </a:rPr>
              <a:t>bickering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13BD3AA4-F933-4ADF-A7D0-A5F2A3034020}"/>
              </a:ext>
            </a:extLst>
          </p:cNvPr>
          <p:cNvSpPr txBox="1"/>
          <p:nvPr/>
        </p:nvSpPr>
        <p:spPr>
          <a:xfrm>
            <a:off x="4314093" y="2185776"/>
            <a:ext cx="787790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i="1" dirty="0"/>
              <a:t>To guide in a particular direction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9CA36853-03FA-42D9-A782-B82893C97E1D}"/>
              </a:ext>
            </a:extLst>
          </p:cNvPr>
          <p:cNvSpPr txBox="1"/>
          <p:nvPr/>
        </p:nvSpPr>
        <p:spPr>
          <a:xfrm>
            <a:off x="4314093" y="3111369"/>
            <a:ext cx="787790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i="1" dirty="0">
                <a:solidFill>
                  <a:schemeClr val="accent6">
                    <a:lumMod val="75000"/>
                  </a:schemeClr>
                </a:solidFill>
              </a:rPr>
              <a:t>Smooth and glossy </a:t>
            </a:r>
            <a:r>
              <a:rPr lang="en-GB" sz="3600" i="1" dirty="0"/>
              <a:t>or </a:t>
            </a:r>
            <a:r>
              <a:rPr lang="en-GB" sz="3600" i="1" dirty="0">
                <a:solidFill>
                  <a:schemeClr val="accent1">
                    <a:lumMod val="50000"/>
                  </a:schemeClr>
                </a:solidFill>
              </a:rPr>
              <a:t>operate in an efficient way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F19EF34B-7A87-485C-A1E1-3A2C26321F98}"/>
              </a:ext>
            </a:extLst>
          </p:cNvPr>
          <p:cNvSpPr txBox="1"/>
          <p:nvPr/>
        </p:nvSpPr>
        <p:spPr>
          <a:xfrm>
            <a:off x="4314092" y="4652516"/>
            <a:ext cx="787790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i="1" dirty="0">
                <a:solidFill>
                  <a:schemeClr val="accent6">
                    <a:lumMod val="75000"/>
                  </a:schemeClr>
                </a:solidFill>
              </a:rPr>
              <a:t>Light rain </a:t>
            </a:r>
            <a:r>
              <a:rPr lang="en-GB" sz="3600" i="1" dirty="0"/>
              <a:t>or a </a:t>
            </a:r>
            <a:r>
              <a:rPr lang="en-GB" sz="3600" i="1" dirty="0">
                <a:solidFill>
                  <a:schemeClr val="accent1">
                    <a:lumMod val="50000"/>
                  </a:schemeClr>
                </a:solidFill>
              </a:rPr>
              <a:t>liquid trickled over food</a:t>
            </a:r>
            <a:r>
              <a:rPr lang="en-GB" sz="3600" i="1" dirty="0"/>
              <a:t>.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CF8547BF-9E29-48BA-98D2-B93764EEC7E5}"/>
              </a:ext>
            </a:extLst>
          </p:cNvPr>
          <p:cNvSpPr txBox="1"/>
          <p:nvPr/>
        </p:nvSpPr>
        <p:spPr>
          <a:xfrm>
            <a:off x="4314091" y="5909947"/>
            <a:ext cx="787790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i="1" dirty="0"/>
              <a:t>Arguing about a petty matter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="" xmlns:a16="http://schemas.microsoft.com/office/drawing/2014/main" id="{7F4E1967-096E-4C94-9494-AD3B339DC59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64605" y="239151"/>
            <a:ext cx="1710053" cy="17100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48058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1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AC4DABC1-88BC-43D9-B0FA-DBE57464932E}"/>
              </a:ext>
            </a:extLst>
          </p:cNvPr>
          <p:cNvSpPr txBox="1"/>
          <p:nvPr/>
        </p:nvSpPr>
        <p:spPr>
          <a:xfrm>
            <a:off x="281354" y="97610"/>
            <a:ext cx="115073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rgbClr val="FF0000"/>
                </a:solidFill>
              </a:rPr>
              <a:t>Questions to consider after reading Chapter 2.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="" xmlns:a16="http://schemas.microsoft.com/office/drawing/2014/main" id="{06B8EBE2-738F-4A96-B6EC-0C5C8923465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441" y="879596"/>
            <a:ext cx="1695985" cy="1695985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C4A58FB0-93A2-421E-A50B-7B08F321BB00}"/>
              </a:ext>
            </a:extLst>
          </p:cNvPr>
          <p:cNvSpPr txBox="1"/>
          <p:nvPr/>
        </p:nvSpPr>
        <p:spPr>
          <a:xfrm>
            <a:off x="2148041" y="949934"/>
            <a:ext cx="92565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What is the name of the narrator’s best friend?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8EF75272-F48E-424B-962C-5736A662AA17}"/>
              </a:ext>
            </a:extLst>
          </p:cNvPr>
          <p:cNvSpPr txBox="1"/>
          <p:nvPr/>
        </p:nvSpPr>
        <p:spPr>
          <a:xfrm>
            <a:off x="2148041" y="2629148"/>
            <a:ext cx="925654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Something unusual has been happening in their town. What is it?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="" xmlns:a16="http://schemas.microsoft.com/office/drawing/2014/main" id="{2036D6F7-CCCE-4559-963C-D26E93FD91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056" y="2719062"/>
            <a:ext cx="1695985" cy="1695985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="" xmlns:a16="http://schemas.microsoft.com/office/drawing/2014/main" id="{5DEB899E-F4A0-4031-B80F-18312A630BC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056" y="4587145"/>
            <a:ext cx="1695600" cy="1695600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="" xmlns:a16="http://schemas.microsoft.com/office/drawing/2014/main" id="{C4519E14-9006-487A-A140-34B45489393C}"/>
              </a:ext>
            </a:extLst>
          </p:cNvPr>
          <p:cNvSpPr txBox="1"/>
          <p:nvPr/>
        </p:nvSpPr>
        <p:spPr>
          <a:xfrm>
            <a:off x="2148041" y="4558528"/>
            <a:ext cx="925654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How does the author convey to the reader that something isn’t quite right?</a:t>
            </a:r>
          </a:p>
        </p:txBody>
      </p:sp>
    </p:spTree>
    <p:extLst>
      <p:ext uri="{BB962C8B-B14F-4D97-AF65-F5344CB8AC3E}">
        <p14:creationId xmlns:p14="http://schemas.microsoft.com/office/powerpoint/2010/main" val="13024023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AC4DABC1-88BC-43D9-B0FA-DBE57464932E}"/>
              </a:ext>
            </a:extLst>
          </p:cNvPr>
          <p:cNvSpPr txBox="1"/>
          <p:nvPr/>
        </p:nvSpPr>
        <p:spPr>
          <a:xfrm>
            <a:off x="281354" y="97610"/>
            <a:ext cx="115073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rgbClr val="FF0000"/>
                </a:solidFill>
              </a:rPr>
              <a:t>Questions to consider after reading Chapter 2.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="" xmlns:a16="http://schemas.microsoft.com/office/drawing/2014/main" id="{06B8EBE2-738F-4A96-B6EC-0C5C8923465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441" y="879596"/>
            <a:ext cx="1695985" cy="1695985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C4A58FB0-93A2-421E-A50B-7B08F321BB00}"/>
              </a:ext>
            </a:extLst>
          </p:cNvPr>
          <p:cNvSpPr txBox="1"/>
          <p:nvPr/>
        </p:nvSpPr>
        <p:spPr>
          <a:xfrm>
            <a:off x="2148041" y="949934"/>
            <a:ext cx="92565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What is the name of the narrator’s best friend?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8EF75272-F48E-424B-962C-5736A662AA17}"/>
              </a:ext>
            </a:extLst>
          </p:cNvPr>
          <p:cNvSpPr txBox="1"/>
          <p:nvPr/>
        </p:nvSpPr>
        <p:spPr>
          <a:xfrm>
            <a:off x="2148041" y="2629148"/>
            <a:ext cx="925654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Something unusual has been happening in their town. What is it?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="" xmlns:a16="http://schemas.microsoft.com/office/drawing/2014/main" id="{2036D6F7-CCCE-4559-963C-D26E93FD91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056" y="2719062"/>
            <a:ext cx="1695985" cy="1695985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="" xmlns:a16="http://schemas.microsoft.com/office/drawing/2014/main" id="{5DEB899E-F4A0-4031-B80F-18312A630BC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056" y="4587145"/>
            <a:ext cx="1695600" cy="1695600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="" xmlns:a16="http://schemas.microsoft.com/office/drawing/2014/main" id="{C4519E14-9006-487A-A140-34B45489393C}"/>
              </a:ext>
            </a:extLst>
          </p:cNvPr>
          <p:cNvSpPr txBox="1"/>
          <p:nvPr/>
        </p:nvSpPr>
        <p:spPr>
          <a:xfrm>
            <a:off x="2148041" y="4558528"/>
            <a:ext cx="925654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How does the author convey to the reader that something isn’t quite right?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="" xmlns:a16="http://schemas.microsoft.com/office/drawing/2014/main" id="{709C5A02-C934-4698-8CBE-8F8DF4A50676}"/>
              </a:ext>
            </a:extLst>
          </p:cNvPr>
          <p:cNvSpPr txBox="1"/>
          <p:nvPr/>
        </p:nvSpPr>
        <p:spPr>
          <a:xfrm>
            <a:off x="2278967" y="1545992"/>
            <a:ext cx="811705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rgbClr val="FF0000"/>
                </a:solidFill>
              </a:rPr>
              <a:t>Gaia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="" xmlns:a16="http://schemas.microsoft.com/office/drawing/2014/main" id="{3768242E-9FCA-448C-AA34-185600D3B9F8}"/>
              </a:ext>
            </a:extLst>
          </p:cNvPr>
          <p:cNvSpPr txBox="1"/>
          <p:nvPr/>
        </p:nvSpPr>
        <p:spPr>
          <a:xfrm>
            <a:off x="2278967" y="3732760"/>
            <a:ext cx="811705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rgbClr val="FF0000"/>
                </a:solidFill>
              </a:rPr>
              <a:t>It’s been constantly raining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="" xmlns:a16="http://schemas.microsoft.com/office/drawing/2014/main" id="{9045AE14-14E9-4DB4-B7D7-E1420F9E8DEF}"/>
              </a:ext>
            </a:extLst>
          </p:cNvPr>
          <p:cNvSpPr txBox="1"/>
          <p:nvPr/>
        </p:nvSpPr>
        <p:spPr>
          <a:xfrm>
            <a:off x="2147656" y="5635746"/>
            <a:ext cx="811705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rgbClr val="FF0000"/>
                </a:solidFill>
              </a:rPr>
              <a:t>The strange weather without any explanation. The sense of unrest in the adults in the school.</a:t>
            </a:r>
          </a:p>
        </p:txBody>
      </p:sp>
    </p:spTree>
    <p:extLst>
      <p:ext uri="{BB962C8B-B14F-4D97-AF65-F5344CB8AC3E}">
        <p14:creationId xmlns:p14="http://schemas.microsoft.com/office/powerpoint/2010/main" val="2020914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0" grpId="0"/>
      <p:bldP spid="21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7C1E3136-E1CC-4B57-A741-A6C47B5E3F07}"/>
              </a:ext>
            </a:extLst>
          </p:cNvPr>
          <p:cNvSpPr txBox="1"/>
          <p:nvPr/>
        </p:nvSpPr>
        <p:spPr>
          <a:xfrm>
            <a:off x="182881" y="196948"/>
            <a:ext cx="11535507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rgbClr val="FF0000"/>
                </a:solidFill>
              </a:rPr>
              <a:t>In Chapter Two, we learnt quite a bit about the narrator and his best friend, Gaia.</a:t>
            </a:r>
          </a:p>
          <a:p>
            <a:endParaRPr lang="en-GB" sz="3200" b="1" dirty="0">
              <a:solidFill>
                <a:srgbClr val="FF0000"/>
              </a:solidFill>
            </a:endParaRPr>
          </a:p>
          <a:p>
            <a:r>
              <a:rPr lang="en-GB" sz="3200" b="1" dirty="0">
                <a:solidFill>
                  <a:srgbClr val="FF0000"/>
                </a:solidFill>
              </a:rPr>
              <a:t>Sometimes we can just retrieve facts from the text: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="" xmlns:a16="http://schemas.microsoft.com/office/drawing/2014/main" id="{C8B4C661-19FE-40A5-84EE-910D7DC476C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86182" y="1104889"/>
            <a:ext cx="2032206" cy="2032206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AA327191-0B38-4E45-8232-A2163E203EF8}"/>
              </a:ext>
            </a:extLst>
          </p:cNvPr>
          <p:cNvSpPr txBox="1"/>
          <p:nvPr/>
        </p:nvSpPr>
        <p:spPr>
          <a:xfrm>
            <a:off x="3552342" y="3940713"/>
            <a:ext cx="4508445" cy="1046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/>
              <a:t>Gaia liked the rain. </a:t>
            </a:r>
          </a:p>
          <a:p>
            <a:endParaRPr lang="en-GB" dirty="0"/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7AA173DE-F2C1-476B-AEE8-EB1AE9A9CD91}"/>
              </a:ext>
            </a:extLst>
          </p:cNvPr>
          <p:cNvSpPr txBox="1"/>
          <p:nvPr/>
        </p:nvSpPr>
        <p:spPr>
          <a:xfrm>
            <a:off x="478301" y="5341977"/>
            <a:ext cx="11535508" cy="1046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/>
              <a:t>The narrator likes balancing on the tops of walls.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2412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7C1E3136-E1CC-4B57-A741-A6C47B5E3F07}"/>
              </a:ext>
            </a:extLst>
          </p:cNvPr>
          <p:cNvSpPr txBox="1"/>
          <p:nvPr/>
        </p:nvSpPr>
        <p:spPr>
          <a:xfrm>
            <a:off x="182881" y="196948"/>
            <a:ext cx="11535507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rgbClr val="FF0000"/>
                </a:solidFill>
              </a:rPr>
              <a:t>However, sometimes we can interpret what is said to give us more information about a character.</a:t>
            </a:r>
          </a:p>
          <a:p>
            <a:endParaRPr lang="en-GB" sz="3200" b="1" dirty="0">
              <a:solidFill>
                <a:srgbClr val="FF0000"/>
              </a:solidFill>
            </a:endParaRPr>
          </a:p>
          <a:p>
            <a:r>
              <a:rPr lang="en-GB" sz="3200" b="1" dirty="0">
                <a:solidFill>
                  <a:srgbClr val="FF0000"/>
                </a:solidFill>
              </a:rPr>
              <a:t>What do these quotes tell you about Gaia?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="" xmlns:a16="http://schemas.microsoft.com/office/drawing/2014/main" id="{E34D6CDF-51BD-47A9-843E-DE3E6FE380D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38141" y="1088289"/>
            <a:ext cx="1984825" cy="1984825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74189EFE-6C6F-47E2-B355-425515EA084A}"/>
              </a:ext>
            </a:extLst>
          </p:cNvPr>
          <p:cNvSpPr txBox="1"/>
          <p:nvPr/>
        </p:nvSpPr>
        <p:spPr>
          <a:xfrm>
            <a:off x="337625" y="3032505"/>
            <a:ext cx="9340948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“Her face broke into a smile first.” (page 10)</a:t>
            </a:r>
          </a:p>
          <a:p>
            <a:endParaRPr lang="en-GB" dirty="0"/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841AFE2F-9734-47CA-8F63-B7694ACA4635}"/>
              </a:ext>
            </a:extLst>
          </p:cNvPr>
          <p:cNvSpPr txBox="1"/>
          <p:nvPr/>
        </p:nvSpPr>
        <p:spPr>
          <a:xfrm>
            <a:off x="182881" y="5272547"/>
            <a:ext cx="10621109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“Gaia was watching the adults on duty carefully.” (page 11) </a:t>
            </a:r>
          </a:p>
          <a:p>
            <a:endParaRPr lang="en-GB" dirty="0"/>
          </a:p>
        </p:txBody>
      </p:sp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0567AB4A-6430-421B-B663-B2375C513BF1}"/>
              </a:ext>
            </a:extLst>
          </p:cNvPr>
          <p:cNvSpPr txBox="1"/>
          <p:nvPr/>
        </p:nvSpPr>
        <p:spPr>
          <a:xfrm>
            <a:off x="478301" y="3697992"/>
            <a:ext cx="1094466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i="1" dirty="0">
                <a:solidFill>
                  <a:srgbClr val="00B050"/>
                </a:solidFill>
              </a:rPr>
              <a:t>She’s good fun to be around. She likes a joke with her friend. She isn’t moody. She isn’t precious about her appearance.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228F1EF4-DB2B-49B5-B5A3-72948ECA0F28}"/>
              </a:ext>
            </a:extLst>
          </p:cNvPr>
          <p:cNvSpPr txBox="1"/>
          <p:nvPr/>
        </p:nvSpPr>
        <p:spPr>
          <a:xfrm>
            <a:off x="478301" y="5872002"/>
            <a:ext cx="1094466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i="1" dirty="0">
                <a:solidFill>
                  <a:srgbClr val="00B050"/>
                </a:solidFill>
              </a:rPr>
              <a:t>She’s inquisitive. She’s perhaps a little nosey.</a:t>
            </a:r>
          </a:p>
        </p:txBody>
      </p:sp>
    </p:spTree>
    <p:extLst>
      <p:ext uri="{BB962C8B-B14F-4D97-AF65-F5344CB8AC3E}">
        <p14:creationId xmlns:p14="http://schemas.microsoft.com/office/powerpoint/2010/main" val="13100809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="" xmlns:a16="http://schemas.microsoft.com/office/drawing/2014/main" id="{8DADFB46-E0E1-4B79-BD4A-505439E742BF}"/>
              </a:ext>
            </a:extLst>
          </p:cNvPr>
          <p:cNvSpPr/>
          <p:nvPr/>
        </p:nvSpPr>
        <p:spPr>
          <a:xfrm>
            <a:off x="773723" y="562707"/>
            <a:ext cx="10649243" cy="5992837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1C6F7A2E-FE55-47BA-87A3-916B4746EB75}"/>
              </a:ext>
            </a:extLst>
          </p:cNvPr>
          <p:cNvSpPr txBox="1"/>
          <p:nvPr/>
        </p:nvSpPr>
        <p:spPr>
          <a:xfrm>
            <a:off x="1308295" y="773723"/>
            <a:ext cx="9594167" cy="6740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u="sng" dirty="0">
                <a:solidFill>
                  <a:srgbClr val="FF0000"/>
                </a:solidFill>
              </a:rPr>
              <a:t>Your Task</a:t>
            </a:r>
          </a:p>
          <a:p>
            <a:pPr algn="ctr"/>
            <a:endParaRPr lang="en-GB" sz="3600" b="1" u="sng" dirty="0">
              <a:solidFill>
                <a:srgbClr val="FF0000"/>
              </a:solidFill>
            </a:endParaRPr>
          </a:p>
          <a:p>
            <a:pPr algn="ctr"/>
            <a:r>
              <a:rPr lang="en-GB" sz="3600" dirty="0">
                <a:solidFill>
                  <a:srgbClr val="FF0000"/>
                </a:solidFill>
              </a:rPr>
              <a:t>Your task is to create a mind map about Gaia and the narrator. The mind map should contain facts that you’ve </a:t>
            </a:r>
            <a:r>
              <a:rPr lang="en-GB" sz="3600" b="1" u="sng" dirty="0">
                <a:solidFill>
                  <a:srgbClr val="FF0000"/>
                </a:solidFill>
              </a:rPr>
              <a:t>retrieved</a:t>
            </a:r>
            <a:r>
              <a:rPr lang="en-GB" sz="3600" dirty="0">
                <a:solidFill>
                  <a:srgbClr val="FF0000"/>
                </a:solidFill>
              </a:rPr>
              <a:t> from Chapter 2 and also information that you have </a:t>
            </a:r>
            <a:r>
              <a:rPr lang="en-GB" sz="3600" b="1" u="sng" dirty="0">
                <a:solidFill>
                  <a:srgbClr val="FF0000"/>
                </a:solidFill>
              </a:rPr>
              <a:t>interpreted</a:t>
            </a:r>
            <a:r>
              <a:rPr lang="en-GB" sz="3600" dirty="0">
                <a:solidFill>
                  <a:srgbClr val="FF0000"/>
                </a:solidFill>
              </a:rPr>
              <a:t>.</a:t>
            </a:r>
          </a:p>
          <a:p>
            <a:pPr algn="ctr"/>
            <a:endParaRPr lang="en-GB" sz="3600" dirty="0">
              <a:solidFill>
                <a:srgbClr val="FF0000"/>
              </a:solidFill>
            </a:endParaRPr>
          </a:p>
          <a:p>
            <a:pPr algn="ctr"/>
            <a:r>
              <a:rPr lang="en-GB" sz="3600" b="1" u="sng" dirty="0"/>
              <a:t>Challenge: </a:t>
            </a:r>
            <a:r>
              <a:rPr lang="en-GB" sz="3600" dirty="0"/>
              <a:t>If you are interpreting information, include the evidence for this on your mind map too.</a:t>
            </a:r>
          </a:p>
          <a:p>
            <a:pPr algn="ctr"/>
            <a:endParaRPr lang="en-GB" sz="3600" b="1" u="sng" dirty="0">
              <a:solidFill>
                <a:srgbClr val="FF0000"/>
              </a:solidFill>
            </a:endParaRPr>
          </a:p>
          <a:p>
            <a:pPr algn="ctr"/>
            <a:endParaRPr lang="en-GB" sz="3600" dirty="0"/>
          </a:p>
        </p:txBody>
      </p:sp>
      <p:pic>
        <p:nvPicPr>
          <p:cNvPr id="7" name="Picture 6">
            <a:extLst>
              <a:ext uri="{FF2B5EF4-FFF2-40B4-BE49-F238E27FC236}">
                <a16:creationId xmlns="" xmlns:a16="http://schemas.microsoft.com/office/drawing/2014/main" id="{F98B28E5-4B75-42A2-8708-9EC2B6F425E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880" y="158219"/>
            <a:ext cx="1718259" cy="1718259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="" xmlns:a16="http://schemas.microsoft.com/office/drawing/2014/main" id="{9CAD2DD6-D6F2-46A3-BAF8-15F0900D383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40338" y="158219"/>
            <a:ext cx="1717200" cy="171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249988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31DDE77E-3F38-42BC-9806-226ADB5008A8}"/>
              </a:ext>
            </a:extLst>
          </p:cNvPr>
          <p:cNvSpPr txBox="1"/>
          <p:nvPr/>
        </p:nvSpPr>
        <p:spPr>
          <a:xfrm>
            <a:off x="211015" y="211015"/>
            <a:ext cx="53597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u="sng" dirty="0">
                <a:solidFill>
                  <a:srgbClr val="FF0000"/>
                </a:solidFill>
              </a:rPr>
              <a:t>EXAMPLE</a:t>
            </a:r>
          </a:p>
        </p:txBody>
      </p:sp>
      <p:pic>
        <p:nvPicPr>
          <p:cNvPr id="1026" name="Picture 2" descr="Image result for PERSON OUTLINE">
            <a:extLst>
              <a:ext uri="{FF2B5EF4-FFF2-40B4-BE49-F238E27FC236}">
                <a16:creationId xmlns="" xmlns:a16="http://schemas.microsoft.com/office/drawing/2014/main" id="{2E56273B-D068-47C6-9C76-6BEBDF462A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9677" y="1659988"/>
            <a:ext cx="3206620" cy="41499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AE46322B-D4BF-48AF-9069-3B5BF83EEE5F}"/>
              </a:ext>
            </a:extLst>
          </p:cNvPr>
          <p:cNvSpPr txBox="1"/>
          <p:nvPr/>
        </p:nvSpPr>
        <p:spPr>
          <a:xfrm>
            <a:off x="4655879" y="5345723"/>
            <a:ext cx="295421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/>
              <a:t>GAIA</a:t>
            </a:r>
          </a:p>
        </p:txBody>
      </p:sp>
      <p:cxnSp>
        <p:nvCxnSpPr>
          <p:cNvPr id="7" name="Straight Connector 6">
            <a:extLst>
              <a:ext uri="{FF2B5EF4-FFF2-40B4-BE49-F238E27FC236}">
                <a16:creationId xmlns="" xmlns:a16="http://schemas.microsoft.com/office/drawing/2014/main" id="{79BAAB9C-89D6-48B2-9AD4-B4F2D73A10EE}"/>
              </a:ext>
            </a:extLst>
          </p:cNvPr>
          <p:cNvCxnSpPr/>
          <p:nvPr/>
        </p:nvCxnSpPr>
        <p:spPr>
          <a:xfrm flipV="1">
            <a:off x="6428935" y="1378634"/>
            <a:ext cx="942536" cy="68931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5083473A-C0DA-452F-8481-2C066AD4F57F}"/>
              </a:ext>
            </a:extLst>
          </p:cNvPr>
          <p:cNvSpPr txBox="1"/>
          <p:nvPr/>
        </p:nvSpPr>
        <p:spPr>
          <a:xfrm>
            <a:off x="7371471" y="950352"/>
            <a:ext cx="39113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latin typeface="Bradley Hand ITC" panose="03070402050302030203" pitchFamily="66" charset="0"/>
              </a:rPr>
              <a:t>Gaia likes the rain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977F9465-3985-47FB-9445-6A6905A88CBE}"/>
              </a:ext>
            </a:extLst>
          </p:cNvPr>
          <p:cNvSpPr txBox="1"/>
          <p:nvPr/>
        </p:nvSpPr>
        <p:spPr>
          <a:xfrm>
            <a:off x="744533" y="2533359"/>
            <a:ext cx="39113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latin typeface="Bradley Hand ITC" panose="03070402050302030203" pitchFamily="66" charset="0"/>
              </a:rPr>
              <a:t>Gaia can lip-read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="" xmlns:a16="http://schemas.microsoft.com/office/drawing/2014/main" id="{E2C5093B-7A56-4605-96A2-AB79157B9481}"/>
              </a:ext>
            </a:extLst>
          </p:cNvPr>
          <p:cNvCxnSpPr>
            <a:cxnSpLocks/>
          </p:cNvCxnSpPr>
          <p:nvPr/>
        </p:nvCxnSpPr>
        <p:spPr>
          <a:xfrm flipV="1">
            <a:off x="4332849" y="2361029"/>
            <a:ext cx="1391971" cy="49549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="" xmlns:a16="http://schemas.microsoft.com/office/drawing/2014/main" id="{EBEDD763-C0D7-41CC-9ED0-36440C95FD4E}"/>
              </a:ext>
            </a:extLst>
          </p:cNvPr>
          <p:cNvCxnSpPr>
            <a:cxnSpLocks/>
          </p:cNvCxnSpPr>
          <p:nvPr/>
        </p:nvCxnSpPr>
        <p:spPr>
          <a:xfrm>
            <a:off x="6852224" y="3255891"/>
            <a:ext cx="1968219" cy="33137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823E57A4-86B8-44A4-B6BF-2ADF9054BE0C}"/>
              </a:ext>
            </a:extLst>
          </p:cNvPr>
          <p:cNvSpPr txBox="1"/>
          <p:nvPr/>
        </p:nvSpPr>
        <p:spPr>
          <a:xfrm>
            <a:off x="8820443" y="2608776"/>
            <a:ext cx="2996419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latin typeface="Bradley Hand ITC" panose="03070402050302030203" pitchFamily="66" charset="0"/>
              </a:rPr>
              <a:t>Gaia is nosey as she lip reads the teachers’ conversations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="" xmlns:a16="http://schemas.microsoft.com/office/drawing/2014/main" id="{81453979-3899-41BF-BBE1-55032DE8FDDA}"/>
              </a:ext>
            </a:extLst>
          </p:cNvPr>
          <p:cNvSpPr/>
          <p:nvPr/>
        </p:nvSpPr>
        <p:spPr>
          <a:xfrm>
            <a:off x="211014" y="3734971"/>
            <a:ext cx="4614203" cy="2677657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023C5A1C-6482-4A54-A15E-6DEDCFB72054}"/>
              </a:ext>
            </a:extLst>
          </p:cNvPr>
          <p:cNvSpPr txBox="1"/>
          <p:nvPr/>
        </p:nvSpPr>
        <p:spPr>
          <a:xfrm>
            <a:off x="506437" y="3734972"/>
            <a:ext cx="414944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Which pieces of information have we retrieved and which have we interpreted?</a:t>
            </a:r>
          </a:p>
          <a:p>
            <a:endParaRPr lang="en-GB" sz="2400" dirty="0"/>
          </a:p>
          <a:p>
            <a:r>
              <a:rPr lang="en-GB" sz="2400" b="1" dirty="0">
                <a:solidFill>
                  <a:srgbClr val="FF0000"/>
                </a:solidFill>
              </a:rPr>
              <a:t>Challenge</a:t>
            </a:r>
            <a:r>
              <a:rPr lang="en-GB" sz="2400" dirty="0"/>
              <a:t>: Can you </a:t>
            </a:r>
            <a:br>
              <a:rPr lang="en-GB" sz="2400" dirty="0"/>
            </a:br>
            <a:r>
              <a:rPr lang="en-GB" sz="2400" dirty="0"/>
              <a:t>colour-code these on your mind map accordingly?</a:t>
            </a:r>
          </a:p>
        </p:txBody>
      </p:sp>
    </p:spTree>
    <p:extLst>
      <p:ext uri="{BB962C8B-B14F-4D97-AF65-F5344CB8AC3E}">
        <p14:creationId xmlns:p14="http://schemas.microsoft.com/office/powerpoint/2010/main" val="6469404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/>
      <p:bldP spid="14" grpId="0"/>
      <p:bldP spid="2" grpId="0" animBg="1"/>
      <p:bldP spid="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Image result for boy in the tower">
            <a:extLst>
              <a:ext uri="{FF2B5EF4-FFF2-40B4-BE49-F238E27FC236}">
                <a16:creationId xmlns="" xmlns:a16="http://schemas.microsoft.com/office/drawing/2014/main" id="{5F7C19D6-5505-4772-96D7-8E1A19F8F5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492487" cy="6885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: Rounded Corners 7">
            <a:extLst>
              <a:ext uri="{FF2B5EF4-FFF2-40B4-BE49-F238E27FC236}">
                <a16:creationId xmlns="" xmlns:a16="http://schemas.microsoft.com/office/drawing/2014/main" id="{51622DBC-E210-4A14-AD03-441DC24BAD84}"/>
              </a:ext>
            </a:extLst>
          </p:cNvPr>
          <p:cNvSpPr/>
          <p:nvPr/>
        </p:nvSpPr>
        <p:spPr>
          <a:xfrm>
            <a:off x="5314122" y="1640223"/>
            <a:ext cx="6029739" cy="3604591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4B50EA00-6CAC-4511-AA9C-AAD028F5AC9C}"/>
              </a:ext>
            </a:extLst>
          </p:cNvPr>
          <p:cNvSpPr txBox="1"/>
          <p:nvPr/>
        </p:nvSpPr>
        <p:spPr>
          <a:xfrm>
            <a:off x="5764695" y="1773859"/>
            <a:ext cx="5128591" cy="40010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b="1" dirty="0">
                <a:solidFill>
                  <a:srgbClr val="FF0000"/>
                </a:solidFill>
              </a:rPr>
              <a:t>Boy in the Tower</a:t>
            </a:r>
          </a:p>
          <a:p>
            <a:pPr algn="ctr"/>
            <a:r>
              <a:rPr lang="en-GB" sz="4000" i="1" dirty="0" smtClean="0"/>
              <a:t>Friday Lesson 5:</a:t>
            </a:r>
          </a:p>
          <a:p>
            <a:pPr algn="ctr"/>
            <a:r>
              <a:rPr lang="en-GB" sz="4000" i="1" dirty="0" smtClean="0"/>
              <a:t>Read chapter </a:t>
            </a:r>
            <a:r>
              <a:rPr lang="en-GB" sz="4000" i="1" dirty="0" smtClean="0"/>
              <a:t>3/4</a:t>
            </a:r>
            <a:r>
              <a:rPr lang="en-GB" sz="4000" i="1" dirty="0" smtClean="0"/>
              <a:t>  </a:t>
            </a:r>
            <a:r>
              <a:rPr lang="en-GB" sz="4000" i="1" dirty="0"/>
              <a:t>and write a summary of the </a:t>
            </a:r>
            <a:r>
              <a:rPr lang="en-GB" sz="4000" i="1" dirty="0" smtClean="0"/>
              <a:t>chapters</a:t>
            </a:r>
            <a:endParaRPr lang="en-GB" sz="4000" i="1" dirty="0"/>
          </a:p>
          <a:p>
            <a:pPr algn="ctr"/>
            <a:endParaRPr lang="en-GB" sz="4000" i="1" dirty="0"/>
          </a:p>
        </p:txBody>
      </p:sp>
    </p:spTree>
    <p:extLst>
      <p:ext uri="{BB962C8B-B14F-4D97-AF65-F5344CB8AC3E}">
        <p14:creationId xmlns:p14="http://schemas.microsoft.com/office/powerpoint/2010/main" val="192035267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Image result for boy in the tower">
            <a:extLst>
              <a:ext uri="{FF2B5EF4-FFF2-40B4-BE49-F238E27FC236}">
                <a16:creationId xmlns="" xmlns:a16="http://schemas.microsoft.com/office/drawing/2014/main" id="{5F7C19D6-5505-4772-96D7-8E1A19F8F5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492487" cy="6885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: Rounded Corners 7">
            <a:extLst>
              <a:ext uri="{FF2B5EF4-FFF2-40B4-BE49-F238E27FC236}">
                <a16:creationId xmlns="" xmlns:a16="http://schemas.microsoft.com/office/drawing/2014/main" id="{51622DBC-E210-4A14-AD03-441DC24BAD84}"/>
              </a:ext>
            </a:extLst>
          </p:cNvPr>
          <p:cNvSpPr/>
          <p:nvPr/>
        </p:nvSpPr>
        <p:spPr>
          <a:xfrm>
            <a:off x="5314122" y="1640223"/>
            <a:ext cx="6029739" cy="3604591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4B50EA00-6CAC-4511-AA9C-AAD028F5AC9C}"/>
              </a:ext>
            </a:extLst>
          </p:cNvPr>
          <p:cNvSpPr txBox="1"/>
          <p:nvPr/>
        </p:nvSpPr>
        <p:spPr>
          <a:xfrm>
            <a:off x="5764695" y="1748101"/>
            <a:ext cx="5128591" cy="40010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b="1" dirty="0">
                <a:solidFill>
                  <a:srgbClr val="FF0000"/>
                </a:solidFill>
              </a:rPr>
              <a:t>Boy in the Tower</a:t>
            </a:r>
          </a:p>
          <a:p>
            <a:pPr algn="ctr"/>
            <a:r>
              <a:rPr lang="en-GB" sz="4000" i="1" dirty="0" smtClean="0"/>
              <a:t>Monday Lesson six:</a:t>
            </a:r>
          </a:p>
          <a:p>
            <a:pPr algn="ctr"/>
            <a:r>
              <a:rPr lang="en-GB" sz="4000" i="1" dirty="0" smtClean="0"/>
              <a:t>Read chapter </a:t>
            </a:r>
            <a:r>
              <a:rPr lang="en-GB" sz="4000" i="1" dirty="0"/>
              <a:t>5  and write a summary of the chapter</a:t>
            </a:r>
          </a:p>
          <a:p>
            <a:pPr algn="ctr"/>
            <a:endParaRPr lang="en-GB" sz="4000" i="1" dirty="0"/>
          </a:p>
        </p:txBody>
      </p:sp>
    </p:spTree>
    <p:extLst>
      <p:ext uri="{BB962C8B-B14F-4D97-AF65-F5344CB8AC3E}">
        <p14:creationId xmlns:p14="http://schemas.microsoft.com/office/powerpoint/2010/main" val="322939007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Image result for boy in the tower">
            <a:extLst>
              <a:ext uri="{FF2B5EF4-FFF2-40B4-BE49-F238E27FC236}">
                <a16:creationId xmlns="" xmlns:a16="http://schemas.microsoft.com/office/drawing/2014/main" id="{5F7C19D6-5505-4772-96D7-8E1A19F8F5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492487" cy="6885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: Rounded Corners 7">
            <a:extLst>
              <a:ext uri="{FF2B5EF4-FFF2-40B4-BE49-F238E27FC236}">
                <a16:creationId xmlns="" xmlns:a16="http://schemas.microsoft.com/office/drawing/2014/main" id="{51622DBC-E210-4A14-AD03-441DC24BAD84}"/>
              </a:ext>
            </a:extLst>
          </p:cNvPr>
          <p:cNvSpPr/>
          <p:nvPr/>
        </p:nvSpPr>
        <p:spPr>
          <a:xfrm>
            <a:off x="5314122" y="1640223"/>
            <a:ext cx="6029739" cy="3604591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4B50EA00-6CAC-4511-AA9C-AAD028F5AC9C}"/>
              </a:ext>
            </a:extLst>
          </p:cNvPr>
          <p:cNvSpPr txBox="1"/>
          <p:nvPr/>
        </p:nvSpPr>
        <p:spPr>
          <a:xfrm>
            <a:off x="5764695" y="1735222"/>
            <a:ext cx="5128591" cy="40010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b="1" dirty="0">
                <a:solidFill>
                  <a:srgbClr val="FF0000"/>
                </a:solidFill>
              </a:rPr>
              <a:t>Boy in the Tower</a:t>
            </a:r>
          </a:p>
          <a:p>
            <a:pPr algn="ctr"/>
            <a:r>
              <a:rPr lang="en-GB" sz="4000" i="1" dirty="0" smtClean="0"/>
              <a:t>Tuesday Lesson Seven:</a:t>
            </a:r>
          </a:p>
          <a:p>
            <a:pPr algn="ctr"/>
            <a:r>
              <a:rPr lang="en-GB" sz="4000" i="1" dirty="0" smtClean="0"/>
              <a:t>Read chapter </a:t>
            </a:r>
            <a:r>
              <a:rPr lang="en-GB" sz="4000" i="1" dirty="0"/>
              <a:t>6  and write a summary of the chapter</a:t>
            </a:r>
          </a:p>
          <a:p>
            <a:pPr algn="ctr"/>
            <a:endParaRPr lang="en-GB" sz="4000" i="1" dirty="0"/>
          </a:p>
        </p:txBody>
      </p:sp>
    </p:spTree>
    <p:extLst>
      <p:ext uri="{BB962C8B-B14F-4D97-AF65-F5344CB8AC3E}">
        <p14:creationId xmlns:p14="http://schemas.microsoft.com/office/powerpoint/2010/main" val="152044382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Image result for boy in the tower">
            <a:extLst>
              <a:ext uri="{FF2B5EF4-FFF2-40B4-BE49-F238E27FC236}">
                <a16:creationId xmlns="" xmlns:a16="http://schemas.microsoft.com/office/drawing/2014/main" id="{5F7C19D6-5505-4772-96D7-8E1A19F8F5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492487" cy="6885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: Rounded Corners 7">
            <a:extLst>
              <a:ext uri="{FF2B5EF4-FFF2-40B4-BE49-F238E27FC236}">
                <a16:creationId xmlns="" xmlns:a16="http://schemas.microsoft.com/office/drawing/2014/main" id="{51622DBC-E210-4A14-AD03-441DC24BAD84}"/>
              </a:ext>
            </a:extLst>
          </p:cNvPr>
          <p:cNvSpPr/>
          <p:nvPr/>
        </p:nvSpPr>
        <p:spPr>
          <a:xfrm>
            <a:off x="5314122" y="1640223"/>
            <a:ext cx="6029739" cy="3604591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4B50EA00-6CAC-4511-AA9C-AAD028F5AC9C}"/>
              </a:ext>
            </a:extLst>
          </p:cNvPr>
          <p:cNvSpPr txBox="1"/>
          <p:nvPr/>
        </p:nvSpPr>
        <p:spPr>
          <a:xfrm>
            <a:off x="5764695" y="1447040"/>
            <a:ext cx="5128591" cy="46166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b="1" dirty="0">
                <a:solidFill>
                  <a:srgbClr val="FF0000"/>
                </a:solidFill>
              </a:rPr>
              <a:t>Boy in the Tower</a:t>
            </a:r>
          </a:p>
          <a:p>
            <a:pPr algn="ctr"/>
            <a:r>
              <a:rPr lang="en-GB" sz="4000" i="1" dirty="0" smtClean="0"/>
              <a:t>Wednesday Lesson Eight:</a:t>
            </a:r>
          </a:p>
          <a:p>
            <a:pPr algn="ctr"/>
            <a:r>
              <a:rPr lang="en-GB" sz="4000" i="1" dirty="0" smtClean="0"/>
              <a:t>Read chapter </a:t>
            </a:r>
            <a:r>
              <a:rPr lang="en-GB" sz="4000" i="1" dirty="0"/>
              <a:t>7  and write a summary of the chapter</a:t>
            </a:r>
          </a:p>
          <a:p>
            <a:pPr algn="ctr"/>
            <a:endParaRPr lang="en-GB" sz="4000" i="1" dirty="0"/>
          </a:p>
        </p:txBody>
      </p:sp>
    </p:spTree>
    <p:extLst>
      <p:ext uri="{BB962C8B-B14F-4D97-AF65-F5344CB8AC3E}">
        <p14:creationId xmlns:p14="http://schemas.microsoft.com/office/powerpoint/2010/main" val="114632153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Image result for boy in the tower">
            <a:extLst>
              <a:ext uri="{FF2B5EF4-FFF2-40B4-BE49-F238E27FC236}">
                <a16:creationId xmlns="" xmlns:a16="http://schemas.microsoft.com/office/drawing/2014/main" id="{5F7C19D6-5505-4772-96D7-8E1A19F8F5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492487" cy="6885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: Rounded Corners 7">
            <a:extLst>
              <a:ext uri="{FF2B5EF4-FFF2-40B4-BE49-F238E27FC236}">
                <a16:creationId xmlns="" xmlns:a16="http://schemas.microsoft.com/office/drawing/2014/main" id="{51622DBC-E210-4A14-AD03-441DC24BAD84}"/>
              </a:ext>
            </a:extLst>
          </p:cNvPr>
          <p:cNvSpPr/>
          <p:nvPr/>
        </p:nvSpPr>
        <p:spPr>
          <a:xfrm>
            <a:off x="5314122" y="1640223"/>
            <a:ext cx="6029739" cy="3604591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4B50EA00-6CAC-4511-AA9C-AAD028F5AC9C}"/>
              </a:ext>
            </a:extLst>
          </p:cNvPr>
          <p:cNvSpPr txBox="1"/>
          <p:nvPr/>
        </p:nvSpPr>
        <p:spPr>
          <a:xfrm>
            <a:off x="5764695" y="2134467"/>
            <a:ext cx="5128591" cy="21544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b="1" dirty="0">
                <a:solidFill>
                  <a:srgbClr val="FF0000"/>
                </a:solidFill>
              </a:rPr>
              <a:t>Boy in the Tower</a:t>
            </a:r>
          </a:p>
          <a:p>
            <a:pPr algn="ctr"/>
            <a:r>
              <a:rPr lang="en-GB" sz="4000" i="1" dirty="0" smtClean="0"/>
              <a:t>Thursday Lesson Nine:</a:t>
            </a:r>
          </a:p>
          <a:p>
            <a:pPr algn="ctr"/>
            <a:r>
              <a:rPr lang="en-GB" sz="4000" i="1" dirty="0" smtClean="0"/>
              <a:t>Activity 3</a:t>
            </a:r>
            <a:endParaRPr lang="en-GB" sz="4000" i="1" dirty="0"/>
          </a:p>
        </p:txBody>
      </p:sp>
    </p:spTree>
    <p:extLst>
      <p:ext uri="{BB962C8B-B14F-4D97-AF65-F5344CB8AC3E}">
        <p14:creationId xmlns:p14="http://schemas.microsoft.com/office/powerpoint/2010/main" val="407836944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B70AA93F-956C-471A-90FD-DC2B49DBEA14}"/>
              </a:ext>
            </a:extLst>
          </p:cNvPr>
          <p:cNvSpPr txBox="1"/>
          <p:nvPr/>
        </p:nvSpPr>
        <p:spPr>
          <a:xfrm>
            <a:off x="295422" y="253218"/>
            <a:ext cx="976297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solidFill>
                  <a:srgbClr val="FF0000"/>
                </a:solidFill>
              </a:rPr>
              <a:t>We have now read up to Chapter 7. What have we learnt about Ade’s mum so far?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="" xmlns:a16="http://schemas.microsoft.com/office/drawing/2014/main" id="{F205A762-B178-4C74-9A67-55F8FD0694B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52065" y="253218"/>
            <a:ext cx="2011642" cy="201164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22E92478-DD0A-453E-B75D-5D03E1522578}"/>
              </a:ext>
            </a:extLst>
          </p:cNvPr>
          <p:cNvSpPr txBox="1"/>
          <p:nvPr/>
        </p:nvSpPr>
        <p:spPr>
          <a:xfrm>
            <a:off x="295422" y="5180480"/>
            <a:ext cx="976297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solidFill>
                  <a:srgbClr val="FF0000"/>
                </a:solidFill>
              </a:rPr>
              <a:t>Why do you think her condition started?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41A2FBE6-BA44-4CAD-9D30-167CC7E524E3}"/>
              </a:ext>
            </a:extLst>
          </p:cNvPr>
          <p:cNvSpPr txBox="1"/>
          <p:nvPr/>
        </p:nvSpPr>
        <p:spPr>
          <a:xfrm>
            <a:off x="295422" y="2716849"/>
            <a:ext cx="976297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solidFill>
                  <a:srgbClr val="FF0000"/>
                </a:solidFill>
              </a:rPr>
              <a:t>What do you think is the matter with Ade’s mum? Why do you think this?</a:t>
            </a:r>
          </a:p>
        </p:txBody>
      </p:sp>
    </p:spTree>
    <p:extLst>
      <p:ext uri="{BB962C8B-B14F-4D97-AF65-F5344CB8AC3E}">
        <p14:creationId xmlns:p14="http://schemas.microsoft.com/office/powerpoint/2010/main" val="39629757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  <p:bldP spid="8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EF31E904-32F1-47BA-9401-BA532275770C}"/>
              </a:ext>
            </a:extLst>
          </p:cNvPr>
          <p:cNvSpPr txBox="1"/>
          <p:nvPr/>
        </p:nvSpPr>
        <p:spPr>
          <a:xfrm>
            <a:off x="267286" y="239151"/>
            <a:ext cx="1150737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dirty="0">
                <a:solidFill>
                  <a:srgbClr val="FF0000"/>
                </a:solidFill>
              </a:rPr>
              <a:t>Vocabulary for Non-Fiction Work</a:t>
            </a:r>
          </a:p>
          <a:p>
            <a:r>
              <a:rPr lang="en-GB" sz="3600" i="1" dirty="0"/>
              <a:t>Can you come up with definitions for these words?</a:t>
            </a:r>
            <a:endParaRPr lang="en-GB" sz="3200" i="1" dirty="0"/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C9C9780A-B5B3-4D7E-B65F-6BE692E173C5}"/>
              </a:ext>
            </a:extLst>
          </p:cNvPr>
          <p:cNvSpPr txBox="1"/>
          <p:nvPr/>
        </p:nvSpPr>
        <p:spPr>
          <a:xfrm>
            <a:off x="534572" y="1898138"/>
            <a:ext cx="445945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dirty="0">
                <a:solidFill>
                  <a:srgbClr val="FF0000"/>
                </a:solidFill>
              </a:rPr>
              <a:t>irritable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32A1CAB7-3828-42D3-A48D-A2D698520548}"/>
              </a:ext>
            </a:extLst>
          </p:cNvPr>
          <p:cNvSpPr txBox="1"/>
          <p:nvPr/>
        </p:nvSpPr>
        <p:spPr>
          <a:xfrm>
            <a:off x="534572" y="3162806"/>
            <a:ext cx="445945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dirty="0">
                <a:solidFill>
                  <a:srgbClr val="FF0000"/>
                </a:solidFill>
              </a:rPr>
              <a:t>anxiety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FEED35DE-A982-46EA-9866-8E0D3D35C56C}"/>
              </a:ext>
            </a:extLst>
          </p:cNvPr>
          <p:cNvSpPr txBox="1"/>
          <p:nvPr/>
        </p:nvSpPr>
        <p:spPr>
          <a:xfrm>
            <a:off x="534572" y="4354082"/>
            <a:ext cx="445945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dirty="0">
                <a:solidFill>
                  <a:srgbClr val="FF0000"/>
                </a:solidFill>
              </a:rPr>
              <a:t>apprehensive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9CA36853-03FA-42D9-A782-B82893C97E1D}"/>
              </a:ext>
            </a:extLst>
          </p:cNvPr>
          <p:cNvSpPr txBox="1"/>
          <p:nvPr/>
        </p:nvSpPr>
        <p:spPr>
          <a:xfrm>
            <a:off x="4314093" y="1930903"/>
            <a:ext cx="787790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i="1" dirty="0"/>
              <a:t>gets annoyed easily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F19EF34B-7A87-485C-A1E1-3A2C26321F98}"/>
              </a:ext>
            </a:extLst>
          </p:cNvPr>
          <p:cNvSpPr txBox="1"/>
          <p:nvPr/>
        </p:nvSpPr>
        <p:spPr>
          <a:xfrm>
            <a:off x="4314090" y="4395505"/>
            <a:ext cx="787790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i="1" dirty="0"/>
              <a:t>worrying that something bad might happen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CF8547BF-9E29-48BA-98D2-B93764EEC7E5}"/>
              </a:ext>
            </a:extLst>
          </p:cNvPr>
          <p:cNvSpPr txBox="1"/>
          <p:nvPr/>
        </p:nvSpPr>
        <p:spPr>
          <a:xfrm>
            <a:off x="4314089" y="5709890"/>
            <a:ext cx="787790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i="1" dirty="0"/>
              <a:t>deeply distressing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="" xmlns:a16="http://schemas.microsoft.com/office/drawing/2014/main" id="{A262A18E-62D8-484A-AE8A-9B6F19CA128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64605" y="239151"/>
            <a:ext cx="1710053" cy="1710053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704ECCFD-C91A-4C20-8CDE-32FF3B3D0AEA}"/>
              </a:ext>
            </a:extLst>
          </p:cNvPr>
          <p:cNvSpPr txBox="1"/>
          <p:nvPr/>
        </p:nvSpPr>
        <p:spPr>
          <a:xfrm>
            <a:off x="534572" y="5648336"/>
            <a:ext cx="445945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dirty="0">
                <a:solidFill>
                  <a:srgbClr val="FF0000"/>
                </a:solidFill>
              </a:rPr>
              <a:t>traumatic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="" xmlns:a16="http://schemas.microsoft.com/office/drawing/2014/main" id="{3D920ECE-A1BA-4F0A-A8CD-252888A7ACFB}"/>
              </a:ext>
            </a:extLst>
          </p:cNvPr>
          <p:cNvSpPr txBox="1"/>
          <p:nvPr/>
        </p:nvSpPr>
        <p:spPr>
          <a:xfrm>
            <a:off x="4314093" y="3253780"/>
            <a:ext cx="787790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i="1" dirty="0"/>
              <a:t> a sense of feeling worried and uneasy</a:t>
            </a:r>
          </a:p>
        </p:txBody>
      </p:sp>
    </p:spTree>
    <p:extLst>
      <p:ext uri="{BB962C8B-B14F-4D97-AF65-F5344CB8AC3E}">
        <p14:creationId xmlns:p14="http://schemas.microsoft.com/office/powerpoint/2010/main" val="9252604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  <p:bldP spid="15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FE041CAE-4865-475E-B12B-04EA0F4DADB8}"/>
              </a:ext>
            </a:extLst>
          </p:cNvPr>
          <p:cNvSpPr txBox="1"/>
          <p:nvPr/>
        </p:nvSpPr>
        <p:spPr>
          <a:xfrm>
            <a:off x="267286" y="239151"/>
            <a:ext cx="1149330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FF0000"/>
                </a:solidFill>
              </a:rPr>
              <a:t>Today we are going to learn a little bit more about two conditions…</a:t>
            </a:r>
          </a:p>
          <a:p>
            <a:endParaRPr lang="en-GB" sz="2800" dirty="0">
              <a:solidFill>
                <a:srgbClr val="FF0000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="" xmlns:a16="http://schemas.microsoft.com/office/drawing/2014/main" id="{EDE9A2B7-3A76-4AF0-8762-A1F6167A6C7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0654" t="11879" r="21308" b="12802"/>
          <a:stretch/>
        </p:blipFill>
        <p:spPr>
          <a:xfrm>
            <a:off x="168811" y="1533379"/>
            <a:ext cx="7076049" cy="516284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Picture 5">
            <a:extLst>
              <a:ext uri="{FF2B5EF4-FFF2-40B4-BE49-F238E27FC236}">
                <a16:creationId xmlns="" xmlns:a16="http://schemas.microsoft.com/office/drawing/2014/main" id="{1E708B72-ED47-40C1-872E-16BF87D8DD4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0952" t="11198" r="21667" b="12998"/>
          <a:stretch/>
        </p:blipFill>
        <p:spPr>
          <a:xfrm>
            <a:off x="4538059" y="1533379"/>
            <a:ext cx="6995886" cy="519611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0159320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="" xmlns:a16="http://schemas.microsoft.com/office/drawing/2014/main" id="{0230AD83-D8D0-4AF8-8754-F7A1B8B11E3F}"/>
              </a:ext>
            </a:extLst>
          </p:cNvPr>
          <p:cNvSpPr/>
          <p:nvPr/>
        </p:nvSpPr>
        <p:spPr>
          <a:xfrm>
            <a:off x="801858" y="604912"/>
            <a:ext cx="10550770" cy="6077242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C4FCCD35-0DDD-4F2B-ADD6-7DA6FF526C16}"/>
              </a:ext>
            </a:extLst>
          </p:cNvPr>
          <p:cNvSpPr txBox="1"/>
          <p:nvPr/>
        </p:nvSpPr>
        <p:spPr>
          <a:xfrm>
            <a:off x="1294228" y="1195754"/>
            <a:ext cx="9594166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u="sng" dirty="0">
                <a:solidFill>
                  <a:srgbClr val="FF0000"/>
                </a:solidFill>
              </a:rPr>
              <a:t>Read through the following pages in Boy in the Tower:</a:t>
            </a:r>
          </a:p>
          <a:p>
            <a:endParaRPr lang="en-GB" sz="3200" b="1" u="sng" dirty="0">
              <a:solidFill>
                <a:srgbClr val="FF0000"/>
              </a:solidFill>
            </a:endParaRPr>
          </a:p>
          <a:p>
            <a:pPr algn="ctr"/>
            <a:r>
              <a:rPr lang="en-GB" sz="3200" dirty="0">
                <a:solidFill>
                  <a:srgbClr val="FF0000"/>
                </a:solidFill>
              </a:rPr>
              <a:t>Pg25-27</a:t>
            </a:r>
          </a:p>
          <a:p>
            <a:pPr algn="ctr"/>
            <a:r>
              <a:rPr lang="en-GB" sz="3200" dirty="0">
                <a:solidFill>
                  <a:srgbClr val="FF0000"/>
                </a:solidFill>
              </a:rPr>
              <a:t>Pg30-32</a:t>
            </a:r>
          </a:p>
          <a:p>
            <a:pPr algn="ctr"/>
            <a:r>
              <a:rPr lang="en-GB" sz="3200" dirty="0">
                <a:solidFill>
                  <a:srgbClr val="FF0000"/>
                </a:solidFill>
              </a:rPr>
              <a:t>Pg35-37</a:t>
            </a:r>
          </a:p>
          <a:p>
            <a:pPr algn="ctr"/>
            <a:endParaRPr lang="en-GB" sz="3200" dirty="0">
              <a:solidFill>
                <a:srgbClr val="FF0000"/>
              </a:solidFill>
            </a:endParaRPr>
          </a:p>
          <a:p>
            <a:r>
              <a:rPr lang="en-GB" sz="3200" dirty="0">
                <a:solidFill>
                  <a:srgbClr val="FF0000"/>
                </a:solidFill>
              </a:rPr>
              <a:t>Can you find any evidence of Ade’s mum having one, both or neither of these conditions?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="" xmlns:a16="http://schemas.microsoft.com/office/drawing/2014/main" id="{09EED662-7DD3-4E7E-AE6E-83842D07183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08093" y="181881"/>
            <a:ext cx="1436905" cy="14369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436137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="" xmlns:a16="http://schemas.microsoft.com/office/drawing/2014/main" id="{0230AD83-D8D0-4AF8-8754-F7A1B8B11E3F}"/>
              </a:ext>
            </a:extLst>
          </p:cNvPr>
          <p:cNvSpPr/>
          <p:nvPr/>
        </p:nvSpPr>
        <p:spPr>
          <a:xfrm>
            <a:off x="801858" y="604912"/>
            <a:ext cx="10550770" cy="6077242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C4FCCD35-0DDD-4F2B-ADD6-7DA6FF526C16}"/>
              </a:ext>
            </a:extLst>
          </p:cNvPr>
          <p:cNvSpPr txBox="1"/>
          <p:nvPr/>
        </p:nvSpPr>
        <p:spPr>
          <a:xfrm>
            <a:off x="1280160" y="870196"/>
            <a:ext cx="9594166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u="sng" dirty="0">
                <a:solidFill>
                  <a:srgbClr val="FF0000"/>
                </a:solidFill>
              </a:rPr>
              <a:t>Your Task</a:t>
            </a:r>
          </a:p>
          <a:p>
            <a:pPr algn="ctr"/>
            <a:endParaRPr lang="en-GB" sz="2800" b="1" u="sng" dirty="0">
              <a:solidFill>
                <a:srgbClr val="FF0000"/>
              </a:solidFill>
            </a:endParaRPr>
          </a:p>
          <a:p>
            <a:pPr algn="ctr"/>
            <a:r>
              <a:rPr lang="en-GB" sz="2800" dirty="0">
                <a:solidFill>
                  <a:srgbClr val="FF0000"/>
                </a:solidFill>
              </a:rPr>
              <a:t>Answer these three questions:</a:t>
            </a:r>
          </a:p>
          <a:p>
            <a:pPr algn="ctr"/>
            <a:endParaRPr lang="en-GB" sz="2800" dirty="0">
              <a:solidFill>
                <a:srgbClr val="FF0000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rgbClr val="FF0000"/>
                </a:solidFill>
              </a:rPr>
              <a:t>What do you think is the matter with Ade’s mum?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rgbClr val="FF0000"/>
                </a:solidFill>
              </a:rPr>
              <a:t>What is your evidence for thinking this?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rgbClr val="FF0000"/>
                </a:solidFill>
              </a:rPr>
              <a:t>What would you advise Ade’s mum to do?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800" dirty="0">
              <a:solidFill>
                <a:srgbClr val="FF0000"/>
              </a:solidFill>
            </a:endParaRPr>
          </a:p>
          <a:p>
            <a:r>
              <a:rPr lang="en-GB" sz="2800" b="1" u="sng" dirty="0">
                <a:solidFill>
                  <a:srgbClr val="FF0000"/>
                </a:solidFill>
              </a:rPr>
              <a:t>TOP TIP – Use the following pages to help you:</a:t>
            </a:r>
          </a:p>
          <a:p>
            <a:pPr algn="ctr"/>
            <a:r>
              <a:rPr lang="en-GB" sz="2800" dirty="0">
                <a:solidFill>
                  <a:srgbClr val="FF0000"/>
                </a:solidFill>
              </a:rPr>
              <a:t>Pg25-27</a:t>
            </a:r>
          </a:p>
          <a:p>
            <a:pPr algn="ctr"/>
            <a:r>
              <a:rPr lang="en-GB" sz="2800" dirty="0">
                <a:solidFill>
                  <a:srgbClr val="FF0000"/>
                </a:solidFill>
              </a:rPr>
              <a:t>Pg30-32</a:t>
            </a:r>
          </a:p>
          <a:p>
            <a:pPr algn="ctr"/>
            <a:r>
              <a:rPr lang="en-GB" sz="2800" dirty="0">
                <a:solidFill>
                  <a:srgbClr val="FF0000"/>
                </a:solidFill>
              </a:rPr>
              <a:t>Pg35-37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="" xmlns:a16="http://schemas.microsoft.com/office/drawing/2014/main" id="{09EED662-7DD3-4E7E-AE6E-83842D07183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29388" y="870196"/>
            <a:ext cx="1436905" cy="14369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767974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Image result for boy in the tower">
            <a:extLst>
              <a:ext uri="{FF2B5EF4-FFF2-40B4-BE49-F238E27FC236}">
                <a16:creationId xmlns="" xmlns:a16="http://schemas.microsoft.com/office/drawing/2014/main" id="{5F7C19D6-5505-4772-96D7-8E1A19F8F5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492487" cy="6885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: Rounded Corners 7">
            <a:extLst>
              <a:ext uri="{FF2B5EF4-FFF2-40B4-BE49-F238E27FC236}">
                <a16:creationId xmlns="" xmlns:a16="http://schemas.microsoft.com/office/drawing/2014/main" id="{51622DBC-E210-4A14-AD03-441DC24BAD84}"/>
              </a:ext>
            </a:extLst>
          </p:cNvPr>
          <p:cNvSpPr/>
          <p:nvPr/>
        </p:nvSpPr>
        <p:spPr>
          <a:xfrm>
            <a:off x="5314122" y="1640223"/>
            <a:ext cx="6029739" cy="3604591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4B50EA00-6CAC-4511-AA9C-AAD028F5AC9C}"/>
              </a:ext>
            </a:extLst>
          </p:cNvPr>
          <p:cNvSpPr txBox="1"/>
          <p:nvPr/>
        </p:nvSpPr>
        <p:spPr>
          <a:xfrm>
            <a:off x="5764695" y="2134467"/>
            <a:ext cx="5128591" cy="21544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b="1" dirty="0">
                <a:solidFill>
                  <a:srgbClr val="FF0000"/>
                </a:solidFill>
              </a:rPr>
              <a:t>Boy in the Tower</a:t>
            </a:r>
          </a:p>
          <a:p>
            <a:pPr algn="ctr"/>
            <a:r>
              <a:rPr lang="en-GB" sz="4000" i="1" dirty="0" smtClean="0"/>
              <a:t>Friday Lesson Ten:</a:t>
            </a:r>
          </a:p>
          <a:p>
            <a:pPr algn="ctr"/>
            <a:r>
              <a:rPr lang="en-GB" sz="4000" i="1" dirty="0" smtClean="0"/>
              <a:t>Activity 4</a:t>
            </a:r>
            <a:endParaRPr lang="en-GB" sz="4000" i="1" dirty="0"/>
          </a:p>
        </p:txBody>
      </p:sp>
    </p:spTree>
    <p:extLst>
      <p:ext uri="{BB962C8B-B14F-4D97-AF65-F5344CB8AC3E}">
        <p14:creationId xmlns:p14="http://schemas.microsoft.com/office/powerpoint/2010/main" val="379677432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B70AA93F-956C-471A-90FD-DC2B49DBEA14}"/>
              </a:ext>
            </a:extLst>
          </p:cNvPr>
          <p:cNvSpPr txBox="1"/>
          <p:nvPr/>
        </p:nvSpPr>
        <p:spPr>
          <a:xfrm>
            <a:off x="295422" y="253218"/>
            <a:ext cx="9762978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solidFill>
                  <a:srgbClr val="FF0000"/>
                </a:solidFill>
              </a:rPr>
              <a:t>We have now read up to Chapter 7. </a:t>
            </a:r>
            <a:endParaRPr lang="en-GB" sz="4000" dirty="0" smtClean="0">
              <a:solidFill>
                <a:srgbClr val="FF0000"/>
              </a:solidFill>
            </a:endParaRPr>
          </a:p>
          <a:p>
            <a:endParaRPr lang="en-GB" sz="4000" dirty="0">
              <a:solidFill>
                <a:srgbClr val="FF0000"/>
              </a:solidFill>
            </a:endParaRPr>
          </a:p>
          <a:p>
            <a:r>
              <a:rPr lang="en-GB" sz="4000" dirty="0" smtClean="0">
                <a:solidFill>
                  <a:srgbClr val="FF0000"/>
                </a:solidFill>
              </a:rPr>
              <a:t>What do we know so far?</a:t>
            </a:r>
          </a:p>
          <a:p>
            <a:endParaRPr lang="en-GB" sz="4000" dirty="0">
              <a:solidFill>
                <a:srgbClr val="FF0000"/>
              </a:solidFill>
            </a:endParaRPr>
          </a:p>
          <a:p>
            <a:r>
              <a:rPr lang="en-GB" sz="4000" dirty="0" smtClean="0">
                <a:solidFill>
                  <a:srgbClr val="FF0000"/>
                </a:solidFill>
              </a:rPr>
              <a:t>What do you predict is going to happen?</a:t>
            </a:r>
          </a:p>
          <a:p>
            <a:endParaRPr lang="en-GB" sz="4000" dirty="0">
              <a:solidFill>
                <a:srgbClr val="FF0000"/>
              </a:solidFill>
            </a:endParaRPr>
          </a:p>
          <a:p>
            <a:r>
              <a:rPr lang="en-GB" sz="4000" dirty="0" smtClean="0">
                <a:solidFill>
                  <a:srgbClr val="FF0000"/>
                </a:solidFill>
              </a:rPr>
              <a:t>Write a prediction using evidence from the text to support. </a:t>
            </a:r>
            <a:endParaRPr lang="en-GB" sz="4000" dirty="0">
              <a:solidFill>
                <a:srgbClr val="FF0000"/>
              </a:solidFill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="" xmlns:a16="http://schemas.microsoft.com/office/drawing/2014/main" id="{F205A762-B178-4C74-9A67-55F8FD0694B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52065" y="253218"/>
            <a:ext cx="2011642" cy="20116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09910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Image result for boy in the tower">
            <a:extLst>
              <a:ext uri="{FF2B5EF4-FFF2-40B4-BE49-F238E27FC236}">
                <a16:creationId xmlns="" xmlns:a16="http://schemas.microsoft.com/office/drawing/2014/main" id="{5F7C19D6-5505-4772-96D7-8E1A19F8F5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492487" cy="6885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: Rounded Corners 7">
            <a:extLst>
              <a:ext uri="{FF2B5EF4-FFF2-40B4-BE49-F238E27FC236}">
                <a16:creationId xmlns="" xmlns:a16="http://schemas.microsoft.com/office/drawing/2014/main" id="{51622DBC-E210-4A14-AD03-441DC24BAD84}"/>
              </a:ext>
            </a:extLst>
          </p:cNvPr>
          <p:cNvSpPr/>
          <p:nvPr/>
        </p:nvSpPr>
        <p:spPr>
          <a:xfrm>
            <a:off x="5314122" y="1640223"/>
            <a:ext cx="6029739" cy="3604591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4B50EA00-6CAC-4511-AA9C-AAD028F5AC9C}"/>
              </a:ext>
            </a:extLst>
          </p:cNvPr>
          <p:cNvSpPr txBox="1"/>
          <p:nvPr/>
        </p:nvSpPr>
        <p:spPr>
          <a:xfrm>
            <a:off x="5764695" y="1864010"/>
            <a:ext cx="5128591" cy="40010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b="1" dirty="0">
                <a:solidFill>
                  <a:srgbClr val="FF0000"/>
                </a:solidFill>
              </a:rPr>
              <a:t>Boy in the Tower</a:t>
            </a:r>
          </a:p>
          <a:p>
            <a:pPr algn="ctr"/>
            <a:r>
              <a:rPr lang="en-GB" sz="4000" i="1" dirty="0" smtClean="0"/>
              <a:t>Monday Lesson eleven:</a:t>
            </a:r>
          </a:p>
          <a:p>
            <a:pPr algn="ctr"/>
            <a:r>
              <a:rPr lang="en-GB" sz="4000" i="1" dirty="0" smtClean="0"/>
              <a:t>Read chapter </a:t>
            </a:r>
            <a:r>
              <a:rPr lang="en-GB" sz="4000" i="1" dirty="0"/>
              <a:t>8  and write a summary of the chapter</a:t>
            </a:r>
          </a:p>
          <a:p>
            <a:pPr algn="ctr"/>
            <a:endParaRPr lang="en-GB" sz="4000" i="1" dirty="0"/>
          </a:p>
        </p:txBody>
      </p:sp>
    </p:spTree>
    <p:extLst>
      <p:ext uri="{BB962C8B-B14F-4D97-AF65-F5344CB8AC3E}">
        <p14:creationId xmlns:p14="http://schemas.microsoft.com/office/powerpoint/2010/main" val="241676954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Image result for boy in the tower">
            <a:extLst>
              <a:ext uri="{FF2B5EF4-FFF2-40B4-BE49-F238E27FC236}">
                <a16:creationId xmlns="" xmlns:a16="http://schemas.microsoft.com/office/drawing/2014/main" id="{5F7C19D6-5505-4772-96D7-8E1A19F8F5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492487" cy="6885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: Rounded Corners 7">
            <a:extLst>
              <a:ext uri="{FF2B5EF4-FFF2-40B4-BE49-F238E27FC236}">
                <a16:creationId xmlns="" xmlns:a16="http://schemas.microsoft.com/office/drawing/2014/main" id="{51622DBC-E210-4A14-AD03-441DC24BAD84}"/>
              </a:ext>
            </a:extLst>
          </p:cNvPr>
          <p:cNvSpPr/>
          <p:nvPr/>
        </p:nvSpPr>
        <p:spPr>
          <a:xfrm>
            <a:off x="5314122" y="1640223"/>
            <a:ext cx="6029739" cy="3604591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4B50EA00-6CAC-4511-AA9C-AAD028F5AC9C}"/>
              </a:ext>
            </a:extLst>
          </p:cNvPr>
          <p:cNvSpPr txBox="1"/>
          <p:nvPr/>
        </p:nvSpPr>
        <p:spPr>
          <a:xfrm>
            <a:off x="5764695" y="1760980"/>
            <a:ext cx="5128591" cy="40010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b="1" dirty="0">
                <a:solidFill>
                  <a:srgbClr val="FF0000"/>
                </a:solidFill>
              </a:rPr>
              <a:t>Boy in the Tower</a:t>
            </a:r>
          </a:p>
          <a:p>
            <a:pPr algn="ctr"/>
            <a:r>
              <a:rPr lang="en-GB" sz="4000" i="1" dirty="0" smtClean="0"/>
              <a:t>Tuesday Lesson Twelve:</a:t>
            </a:r>
          </a:p>
          <a:p>
            <a:pPr algn="ctr"/>
            <a:r>
              <a:rPr lang="en-GB" sz="4000" i="1" dirty="0" smtClean="0"/>
              <a:t>Read chapter </a:t>
            </a:r>
            <a:r>
              <a:rPr lang="en-GB" sz="4000" i="1" dirty="0"/>
              <a:t>9  and write a summary of the chapter</a:t>
            </a:r>
          </a:p>
          <a:p>
            <a:pPr algn="ctr"/>
            <a:endParaRPr lang="en-GB" sz="4000" i="1" dirty="0"/>
          </a:p>
        </p:txBody>
      </p:sp>
    </p:spTree>
    <p:extLst>
      <p:ext uri="{BB962C8B-B14F-4D97-AF65-F5344CB8AC3E}">
        <p14:creationId xmlns:p14="http://schemas.microsoft.com/office/powerpoint/2010/main" val="3795800303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Image result for boy in the tower">
            <a:extLst>
              <a:ext uri="{FF2B5EF4-FFF2-40B4-BE49-F238E27FC236}">
                <a16:creationId xmlns="" xmlns:a16="http://schemas.microsoft.com/office/drawing/2014/main" id="{5F7C19D6-5505-4772-96D7-8E1A19F8F5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492487" cy="6885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: Rounded Corners 7">
            <a:extLst>
              <a:ext uri="{FF2B5EF4-FFF2-40B4-BE49-F238E27FC236}">
                <a16:creationId xmlns="" xmlns:a16="http://schemas.microsoft.com/office/drawing/2014/main" id="{51622DBC-E210-4A14-AD03-441DC24BAD84}"/>
              </a:ext>
            </a:extLst>
          </p:cNvPr>
          <p:cNvSpPr/>
          <p:nvPr/>
        </p:nvSpPr>
        <p:spPr>
          <a:xfrm>
            <a:off x="5314122" y="1640223"/>
            <a:ext cx="6029739" cy="3604591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4B50EA00-6CAC-4511-AA9C-AAD028F5AC9C}"/>
              </a:ext>
            </a:extLst>
          </p:cNvPr>
          <p:cNvSpPr txBox="1"/>
          <p:nvPr/>
        </p:nvSpPr>
        <p:spPr>
          <a:xfrm>
            <a:off x="5764695" y="2134467"/>
            <a:ext cx="5128591" cy="27699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b="1" dirty="0">
                <a:solidFill>
                  <a:srgbClr val="FF0000"/>
                </a:solidFill>
              </a:rPr>
              <a:t>Boy in the Tower</a:t>
            </a:r>
          </a:p>
          <a:p>
            <a:pPr algn="ctr"/>
            <a:r>
              <a:rPr lang="en-GB" sz="4000" i="1" dirty="0" smtClean="0"/>
              <a:t>Wednesday Lesson Thirteen:</a:t>
            </a:r>
          </a:p>
          <a:p>
            <a:pPr algn="ctr"/>
            <a:r>
              <a:rPr lang="en-GB" sz="4000" i="1" dirty="0" smtClean="0"/>
              <a:t>Activity 5</a:t>
            </a:r>
            <a:endParaRPr lang="en-GB" sz="4000" i="1" dirty="0"/>
          </a:p>
        </p:txBody>
      </p:sp>
    </p:spTree>
    <p:extLst>
      <p:ext uri="{BB962C8B-B14F-4D97-AF65-F5344CB8AC3E}">
        <p14:creationId xmlns:p14="http://schemas.microsoft.com/office/powerpoint/2010/main" val="91125587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EF31E904-32F1-47BA-9401-BA532275770C}"/>
              </a:ext>
            </a:extLst>
          </p:cNvPr>
          <p:cNvSpPr txBox="1"/>
          <p:nvPr/>
        </p:nvSpPr>
        <p:spPr>
          <a:xfrm>
            <a:off x="267286" y="239151"/>
            <a:ext cx="1150737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dirty="0">
                <a:solidFill>
                  <a:srgbClr val="FF0000"/>
                </a:solidFill>
              </a:rPr>
              <a:t>Speedy Retrieval (from </a:t>
            </a:r>
            <a:r>
              <a:rPr lang="en-GB" sz="4400" b="1" dirty="0" err="1">
                <a:solidFill>
                  <a:srgbClr val="FF0000"/>
                </a:solidFill>
              </a:rPr>
              <a:t>pg</a:t>
            </a:r>
            <a:r>
              <a:rPr lang="en-GB" sz="4400" b="1" dirty="0">
                <a:solidFill>
                  <a:srgbClr val="FF0000"/>
                </a:solidFill>
              </a:rPr>
              <a:t> 48-51)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FCE208A9-0C3A-4767-BB68-279CEFC06D08}"/>
              </a:ext>
            </a:extLst>
          </p:cNvPr>
          <p:cNvSpPr txBox="1"/>
          <p:nvPr/>
        </p:nvSpPr>
        <p:spPr>
          <a:xfrm>
            <a:off x="267286" y="1008592"/>
            <a:ext cx="11619914" cy="65556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i="1" dirty="0"/>
              <a:t>Are these statements true or false?</a:t>
            </a:r>
          </a:p>
          <a:p>
            <a:endParaRPr lang="en-GB" sz="2800" dirty="0"/>
          </a:p>
          <a:p>
            <a:r>
              <a:rPr lang="en-GB" sz="2800" dirty="0"/>
              <a:t>Ade’s teacher was called Miss </a:t>
            </a:r>
            <a:r>
              <a:rPr lang="en-GB" sz="2800" dirty="0" err="1"/>
              <a:t>Farraway</a:t>
            </a:r>
            <a:r>
              <a:rPr lang="en-GB" sz="2800" dirty="0"/>
              <a:t/>
            </a:r>
            <a:br>
              <a:rPr lang="en-GB" sz="2800" dirty="0"/>
            </a:br>
            <a:endParaRPr lang="en-GB" sz="2800" dirty="0"/>
          </a:p>
          <a:p>
            <a:r>
              <a:rPr lang="en-GB" sz="2800" dirty="0"/>
              <a:t>The thing Ade liked most about school was playtime.</a:t>
            </a:r>
            <a:br>
              <a:rPr lang="en-GB" sz="2800" dirty="0"/>
            </a:br>
            <a:endParaRPr lang="en-GB" sz="2800" dirty="0"/>
          </a:p>
          <a:p>
            <a:r>
              <a:rPr lang="en-GB" sz="2800" dirty="0"/>
              <a:t>Everyone at school was talking about the pub that had fallen down.</a:t>
            </a:r>
            <a:br>
              <a:rPr lang="en-GB" sz="2800" dirty="0"/>
            </a:br>
            <a:endParaRPr lang="en-GB" sz="2800" dirty="0"/>
          </a:p>
          <a:p>
            <a:r>
              <a:rPr lang="en-GB" sz="2800" dirty="0"/>
              <a:t>Ade picked out an orange flower pot.</a:t>
            </a:r>
            <a:br>
              <a:rPr lang="en-GB" sz="2800" dirty="0"/>
            </a:br>
            <a:endParaRPr lang="en-GB" sz="2800" dirty="0"/>
          </a:p>
          <a:p>
            <a:r>
              <a:rPr lang="en-GB" sz="2800" dirty="0"/>
              <a:t>Gaia spoke to Ade to ask him if he was OK.</a:t>
            </a:r>
            <a:br>
              <a:rPr lang="en-GB" sz="2800" dirty="0"/>
            </a:br>
            <a:endParaRPr lang="en-GB" sz="2800" dirty="0"/>
          </a:p>
          <a:p>
            <a:r>
              <a:rPr lang="en-GB" sz="2800" dirty="0"/>
              <a:t>Ade liked touching the soil.</a:t>
            </a:r>
          </a:p>
          <a:p>
            <a:endParaRPr lang="en-GB" sz="2800" dirty="0"/>
          </a:p>
          <a:p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41454826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EF31E904-32F1-47BA-9401-BA532275770C}"/>
              </a:ext>
            </a:extLst>
          </p:cNvPr>
          <p:cNvSpPr txBox="1"/>
          <p:nvPr/>
        </p:nvSpPr>
        <p:spPr>
          <a:xfrm>
            <a:off x="267286" y="239151"/>
            <a:ext cx="1150737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dirty="0">
                <a:solidFill>
                  <a:srgbClr val="FF0000"/>
                </a:solidFill>
              </a:rPr>
              <a:t>Speedy Retrieval (from </a:t>
            </a:r>
            <a:r>
              <a:rPr lang="en-GB" sz="4400" b="1" dirty="0" err="1">
                <a:solidFill>
                  <a:srgbClr val="FF0000"/>
                </a:solidFill>
              </a:rPr>
              <a:t>pg</a:t>
            </a:r>
            <a:r>
              <a:rPr lang="en-GB" sz="4400" b="1" dirty="0">
                <a:solidFill>
                  <a:srgbClr val="FF0000"/>
                </a:solidFill>
              </a:rPr>
              <a:t> 48-51)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FCE208A9-0C3A-4767-BB68-279CEFC06D08}"/>
              </a:ext>
            </a:extLst>
          </p:cNvPr>
          <p:cNvSpPr txBox="1"/>
          <p:nvPr/>
        </p:nvSpPr>
        <p:spPr>
          <a:xfrm>
            <a:off x="267286" y="1008592"/>
            <a:ext cx="11619914" cy="65556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i="1" dirty="0"/>
              <a:t>Are these statements true or false?</a:t>
            </a:r>
          </a:p>
          <a:p>
            <a:endParaRPr lang="en-GB" sz="2800" dirty="0"/>
          </a:p>
          <a:p>
            <a:r>
              <a:rPr lang="en-GB" sz="2800" dirty="0"/>
              <a:t>Ade’s teacher was called Miss </a:t>
            </a:r>
            <a:r>
              <a:rPr lang="en-GB" sz="2800" dirty="0" err="1"/>
              <a:t>Farraway</a:t>
            </a:r>
            <a:r>
              <a:rPr lang="en-GB" sz="2800" dirty="0"/>
              <a:t/>
            </a:r>
            <a:br>
              <a:rPr lang="en-GB" sz="2800" dirty="0"/>
            </a:br>
            <a:endParaRPr lang="en-GB" sz="2800" dirty="0"/>
          </a:p>
          <a:p>
            <a:r>
              <a:rPr lang="en-GB" sz="2800" dirty="0"/>
              <a:t>The thing Ade liked most about school was playtime.</a:t>
            </a:r>
            <a:br>
              <a:rPr lang="en-GB" sz="2800" dirty="0"/>
            </a:br>
            <a:endParaRPr lang="en-GB" sz="2800" dirty="0"/>
          </a:p>
          <a:p>
            <a:r>
              <a:rPr lang="en-GB" sz="2800" dirty="0"/>
              <a:t>Everyone at school was talking about the pub that had fallen down.</a:t>
            </a:r>
            <a:br>
              <a:rPr lang="en-GB" sz="2800" dirty="0"/>
            </a:br>
            <a:endParaRPr lang="en-GB" sz="2800" dirty="0"/>
          </a:p>
          <a:p>
            <a:r>
              <a:rPr lang="en-GB" sz="2800" dirty="0"/>
              <a:t>Ade picked out an orange flower pot.</a:t>
            </a:r>
            <a:br>
              <a:rPr lang="en-GB" sz="2800" dirty="0"/>
            </a:br>
            <a:endParaRPr lang="en-GB" sz="2800" dirty="0"/>
          </a:p>
          <a:p>
            <a:r>
              <a:rPr lang="en-GB" sz="2800" dirty="0"/>
              <a:t>Gaia spoke to Ade to ask him if he was OK.</a:t>
            </a:r>
            <a:br>
              <a:rPr lang="en-GB" sz="2800" dirty="0"/>
            </a:br>
            <a:endParaRPr lang="en-GB" sz="2800" dirty="0"/>
          </a:p>
          <a:p>
            <a:r>
              <a:rPr lang="en-GB" sz="2800" dirty="0"/>
              <a:t>Ade liked touching the soil.</a:t>
            </a:r>
          </a:p>
          <a:p>
            <a:endParaRPr lang="en-GB" sz="2800" dirty="0"/>
          </a:p>
          <a:p>
            <a:endParaRPr lang="en-GB" sz="2800" dirty="0"/>
          </a:p>
        </p:txBody>
      </p:sp>
      <p:pic>
        <p:nvPicPr>
          <p:cNvPr id="2050" name="Picture 2" descr="Image result for tick clipart">
            <a:extLst>
              <a:ext uri="{FF2B5EF4-FFF2-40B4-BE49-F238E27FC236}">
                <a16:creationId xmlns:a16="http://schemas.microsoft.com/office/drawing/2014/main" xmlns="" id="{FE1111EB-0753-4A13-9330-08627298D1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6235" y="1505243"/>
            <a:ext cx="749870" cy="8581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Image result for cross clipart">
            <a:extLst>
              <a:ext uri="{FF2B5EF4-FFF2-40B4-BE49-F238E27FC236}">
                <a16:creationId xmlns:a16="http://schemas.microsoft.com/office/drawing/2014/main" xmlns="" id="{9FA2DAC8-6EB5-4C3C-AA17-DC23446509A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16409" y="2731714"/>
            <a:ext cx="482132" cy="4821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4" descr="Image result for cross clipart">
            <a:extLst>
              <a:ext uri="{FF2B5EF4-FFF2-40B4-BE49-F238E27FC236}">
                <a16:creationId xmlns:a16="http://schemas.microsoft.com/office/drawing/2014/main" xmlns="" id="{8ECDFD09-2D29-48C7-8DDE-0BE8966BF0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05185" y="3563214"/>
            <a:ext cx="482132" cy="4821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2" descr="Image result for tick clipart">
            <a:extLst>
              <a:ext uri="{FF2B5EF4-FFF2-40B4-BE49-F238E27FC236}">
                <a16:creationId xmlns:a16="http://schemas.microsoft.com/office/drawing/2014/main" xmlns="" id="{46EDC074-C95F-46B9-8B8A-C335AC8D24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02308" y="4105673"/>
            <a:ext cx="749870" cy="8581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4" descr="Image result for cross clipart">
            <a:extLst>
              <a:ext uri="{FF2B5EF4-FFF2-40B4-BE49-F238E27FC236}">
                <a16:creationId xmlns:a16="http://schemas.microsoft.com/office/drawing/2014/main" xmlns="" id="{42D432F8-C443-4FEF-B9D7-11DD35F35D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7029" y="5304584"/>
            <a:ext cx="482132" cy="4821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2" descr="Image result for tick clipart">
            <a:extLst>
              <a:ext uri="{FF2B5EF4-FFF2-40B4-BE49-F238E27FC236}">
                <a16:creationId xmlns:a16="http://schemas.microsoft.com/office/drawing/2014/main" xmlns="" id="{73000EE0-3319-4879-A550-F8696B0AF8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38284" y="5786716"/>
            <a:ext cx="749870" cy="8581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669676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0BD30145-EDB8-43A6-BF44-D0916A45A75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4346" t="25629" r="31346" b="22448"/>
          <a:stretch/>
        </p:blipFill>
        <p:spPr>
          <a:xfrm>
            <a:off x="1817792" y="649829"/>
            <a:ext cx="9366024" cy="61708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22D416D0-53BD-40DB-B82B-204D0F584800}"/>
              </a:ext>
            </a:extLst>
          </p:cNvPr>
          <p:cNvSpPr txBox="1"/>
          <p:nvPr/>
        </p:nvSpPr>
        <p:spPr>
          <a:xfrm>
            <a:off x="239151" y="126609"/>
            <a:ext cx="116339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rgbClr val="FF0000"/>
                </a:solidFill>
              </a:rPr>
              <a:t>Can you put these events in Chapter 9 in order? (</a:t>
            </a:r>
            <a:r>
              <a:rPr lang="en-GB" sz="2800" b="1" dirty="0" err="1">
                <a:solidFill>
                  <a:srgbClr val="FF0000"/>
                </a:solidFill>
              </a:rPr>
              <a:t>pg</a:t>
            </a:r>
            <a:r>
              <a:rPr lang="en-GB" sz="2800" b="1" dirty="0">
                <a:solidFill>
                  <a:srgbClr val="FF0000"/>
                </a:solidFill>
              </a:rPr>
              <a:t> 48-52) </a:t>
            </a:r>
          </a:p>
        </p:txBody>
      </p:sp>
    </p:spTree>
    <p:extLst>
      <p:ext uri="{BB962C8B-B14F-4D97-AF65-F5344CB8AC3E}">
        <p14:creationId xmlns:p14="http://schemas.microsoft.com/office/powerpoint/2010/main" val="2224045095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998C4EF4-550D-463F-8AF7-265D7191988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7922" t="31786" r="29155" b="17317"/>
          <a:stretch/>
        </p:blipFill>
        <p:spPr>
          <a:xfrm>
            <a:off x="2067951" y="823926"/>
            <a:ext cx="8766238" cy="584416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FA48C25B-6F45-4F83-BA27-C702E9F300A5}"/>
              </a:ext>
            </a:extLst>
          </p:cNvPr>
          <p:cNvSpPr txBox="1"/>
          <p:nvPr/>
        </p:nvSpPr>
        <p:spPr>
          <a:xfrm>
            <a:off x="281354" y="239151"/>
            <a:ext cx="845468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rgbClr val="FF0000"/>
                </a:solidFill>
              </a:rPr>
              <a:t>ANSWERS:</a:t>
            </a:r>
          </a:p>
        </p:txBody>
      </p:sp>
    </p:spTree>
    <p:extLst>
      <p:ext uri="{BB962C8B-B14F-4D97-AF65-F5344CB8AC3E}">
        <p14:creationId xmlns:p14="http://schemas.microsoft.com/office/powerpoint/2010/main" val="3420350008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7937C272-90EF-4C21-93EC-3D9E847E8C6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58501" y="223082"/>
            <a:ext cx="1428699" cy="1428699"/>
          </a:xfrm>
          <a:prstGeom prst="rect">
            <a:avLst/>
          </a:prstGeom>
        </p:spPr>
      </p:pic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xmlns="" id="{7E7C5F4A-65FF-444D-B3C9-0BBC3D2368F0}"/>
              </a:ext>
            </a:extLst>
          </p:cNvPr>
          <p:cNvSpPr/>
          <p:nvPr/>
        </p:nvSpPr>
        <p:spPr>
          <a:xfrm>
            <a:off x="295422" y="223082"/>
            <a:ext cx="9917723" cy="2069952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EA2B4C37-1ADB-4CCB-992D-AE6779D8DCBF}"/>
              </a:ext>
            </a:extLst>
          </p:cNvPr>
          <p:cNvSpPr txBox="1"/>
          <p:nvPr/>
        </p:nvSpPr>
        <p:spPr>
          <a:xfrm>
            <a:off x="604911" y="422031"/>
            <a:ext cx="9256541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How do Gaia’s emotions change through Chapter 9? Use a range evidence to support your viewpoint.</a:t>
            </a: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xmlns="" id="{AB94D4A1-992B-4565-B59D-6F8989818325}"/>
              </a:ext>
            </a:extLst>
          </p:cNvPr>
          <p:cNvSpPr/>
          <p:nvPr/>
        </p:nvSpPr>
        <p:spPr>
          <a:xfrm>
            <a:off x="295422" y="3414103"/>
            <a:ext cx="9917723" cy="2069952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306027B9-4CC9-47A5-B016-D49E8CBDD72E}"/>
              </a:ext>
            </a:extLst>
          </p:cNvPr>
          <p:cNvSpPr txBox="1"/>
          <p:nvPr/>
        </p:nvSpPr>
        <p:spPr>
          <a:xfrm>
            <a:off x="604911" y="3613052"/>
            <a:ext cx="9256541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What do the actions of Ade at the end of Chapter 9 tell us about his character? Use a range of evidence to support your viewpoint.</a:t>
            </a:r>
          </a:p>
        </p:txBody>
      </p:sp>
    </p:spTree>
    <p:extLst>
      <p:ext uri="{BB962C8B-B14F-4D97-AF65-F5344CB8AC3E}">
        <p14:creationId xmlns:p14="http://schemas.microsoft.com/office/powerpoint/2010/main" val="238345735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134</TotalTime>
  <Words>1191</Words>
  <Application>Microsoft Office PowerPoint</Application>
  <PresentationFormat>Widescreen</PresentationFormat>
  <Paragraphs>230</Paragraphs>
  <Slides>39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39</vt:i4>
      </vt:variant>
    </vt:vector>
  </HeadingPairs>
  <TitlesOfParts>
    <vt:vector size="44" baseType="lpstr">
      <vt:lpstr>Arial</vt:lpstr>
      <vt:lpstr>Bradley Hand ITC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Rhoda Wilson</dc:creator>
  <cp:lastModifiedBy>Jessica Wilde</cp:lastModifiedBy>
  <cp:revision>7</cp:revision>
  <dcterms:created xsi:type="dcterms:W3CDTF">2017-06-13T08:54:22Z</dcterms:created>
  <dcterms:modified xsi:type="dcterms:W3CDTF">2020-06-22T09:50:00Z</dcterms:modified>
</cp:coreProperties>
</file>