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4" r:id="rId4"/>
    <p:sldId id="258" r:id="rId5"/>
    <p:sldId id="265" r:id="rId6"/>
    <p:sldId id="259" r:id="rId7"/>
    <p:sldId id="266" r:id="rId8"/>
    <p:sldId id="260" r:id="rId9"/>
    <p:sldId id="267" r:id="rId10"/>
    <p:sldId id="262" r:id="rId11"/>
    <p:sldId id="268" r:id="rId12"/>
    <p:sldId id="263" r:id="rId13"/>
    <p:sldId id="269" r:id="rId14"/>
    <p:sldId id="261" r:id="rId15"/>
    <p:sldId id="270"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09" d="100"/>
          <a:sy n="109" d="100"/>
        </p:scale>
        <p:origin x="672"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11/23/2023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11/23/2023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11/23/2023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11/23/2023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11/23/2023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11/23/2023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11/23/2023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11/23/2023</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Layout" Target="../slideLayouts/slideLayout6.xml"/><Relationship Id="rId5" Type="http://schemas.openxmlformats.org/officeDocument/2006/relationships/image" Target="../media/image4.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4B6F2D-7783-4EA1-90CA-02CE19BC9F9C}"/>
              </a:ext>
            </a:extLst>
          </p:cNvPr>
          <p:cNvSpPr>
            <a:spLocks noGrp="1"/>
          </p:cNvSpPr>
          <p:nvPr>
            <p:ph type="ctrTitle"/>
          </p:nvPr>
        </p:nvSpPr>
        <p:spPr/>
        <p:txBody>
          <a:bodyPr/>
          <a:lstStyle/>
          <a:p>
            <a:r>
              <a:rPr lang="en-GB" dirty="0"/>
              <a:t>Recycling Project</a:t>
            </a:r>
          </a:p>
        </p:txBody>
      </p:sp>
      <p:sp>
        <p:nvSpPr>
          <p:cNvPr id="3" name="Subtitle 2">
            <a:extLst>
              <a:ext uri="{FF2B5EF4-FFF2-40B4-BE49-F238E27FC236}">
                <a16:creationId xmlns:a16="http://schemas.microsoft.com/office/drawing/2014/main" id="{64EABB6E-A118-45A4-8BAF-4466589C3AB7}"/>
              </a:ext>
            </a:extLst>
          </p:cNvPr>
          <p:cNvSpPr>
            <a:spLocks noGrp="1"/>
          </p:cNvSpPr>
          <p:nvPr>
            <p:ph type="subTitle" idx="1"/>
          </p:nvPr>
        </p:nvSpPr>
        <p:spPr/>
        <p:txBody>
          <a:bodyPr/>
          <a:lstStyle/>
          <a:p>
            <a:r>
              <a:rPr lang="en-GB" dirty="0"/>
              <a:t>Brought to you by the School Council</a:t>
            </a:r>
          </a:p>
        </p:txBody>
      </p:sp>
    </p:spTree>
    <p:extLst>
      <p:ext uri="{BB962C8B-B14F-4D97-AF65-F5344CB8AC3E}">
        <p14:creationId xmlns:p14="http://schemas.microsoft.com/office/powerpoint/2010/main" val="37749103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DE1915-2E15-497F-BC58-2477C62F5659}"/>
              </a:ext>
            </a:extLst>
          </p:cNvPr>
          <p:cNvSpPr>
            <a:spLocks noGrp="1"/>
          </p:cNvSpPr>
          <p:nvPr>
            <p:ph type="title"/>
          </p:nvPr>
        </p:nvSpPr>
        <p:spPr>
          <a:xfrm>
            <a:off x="677334" y="609599"/>
            <a:ext cx="8596668" cy="5551503"/>
          </a:xfrm>
        </p:spPr>
        <p:txBody>
          <a:bodyPr>
            <a:normAutofit/>
          </a:bodyPr>
          <a:lstStyle/>
          <a:p>
            <a:r>
              <a:rPr lang="en-GB" dirty="0"/>
              <a:t>The school council feel passionate about our planet and have embarked on a recycling project that they would like everyone to get involved with.</a:t>
            </a:r>
            <a:br>
              <a:rPr lang="en-GB" dirty="0"/>
            </a:br>
            <a:br>
              <a:rPr lang="en-GB" dirty="0"/>
            </a:br>
            <a:r>
              <a:rPr lang="en-GB" dirty="0">
                <a:solidFill>
                  <a:srgbClr val="00B050"/>
                </a:solidFill>
              </a:rPr>
              <a:t>We are going to start with the following ideas. So please, </a:t>
            </a:r>
            <a:r>
              <a:rPr lang="en-GB" b="1" dirty="0">
                <a:solidFill>
                  <a:srgbClr val="00B050"/>
                </a:solidFill>
              </a:rPr>
              <a:t>be part of the solution and not part of the pollution</a:t>
            </a:r>
            <a:r>
              <a:rPr lang="en-GB" dirty="0">
                <a:solidFill>
                  <a:srgbClr val="00B050"/>
                </a:solidFill>
              </a:rPr>
              <a:t>!</a:t>
            </a:r>
          </a:p>
        </p:txBody>
      </p:sp>
      <p:pic>
        <p:nvPicPr>
          <p:cNvPr id="3" name="Picture 2">
            <a:extLst>
              <a:ext uri="{FF2B5EF4-FFF2-40B4-BE49-F238E27FC236}">
                <a16:creationId xmlns:a16="http://schemas.microsoft.com/office/drawing/2014/main" id="{AA39632B-1AFD-4828-AA67-8380CEE7F397}"/>
              </a:ext>
            </a:extLst>
          </p:cNvPr>
          <p:cNvPicPr>
            <a:picLocks noChangeAspect="1"/>
          </p:cNvPicPr>
          <p:nvPr/>
        </p:nvPicPr>
        <p:blipFill>
          <a:blip r:embed="rId2"/>
          <a:stretch>
            <a:fillRect/>
          </a:stretch>
        </p:blipFill>
        <p:spPr>
          <a:xfrm>
            <a:off x="9855260" y="4705224"/>
            <a:ext cx="2254174" cy="2086194"/>
          </a:xfrm>
          <a:prstGeom prst="rect">
            <a:avLst/>
          </a:prstGeom>
        </p:spPr>
      </p:pic>
    </p:spTree>
    <p:extLst>
      <p:ext uri="{BB962C8B-B14F-4D97-AF65-F5344CB8AC3E}">
        <p14:creationId xmlns:p14="http://schemas.microsoft.com/office/powerpoint/2010/main" val="5510804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A9A4858-1755-41D9-B856-A745639FBFB4}"/>
              </a:ext>
            </a:extLst>
          </p:cNvPr>
          <p:cNvPicPr>
            <a:picLocks noChangeAspect="1"/>
          </p:cNvPicPr>
          <p:nvPr/>
        </p:nvPicPr>
        <p:blipFill>
          <a:blip r:embed="rId2"/>
          <a:stretch>
            <a:fillRect/>
          </a:stretch>
        </p:blipFill>
        <p:spPr>
          <a:xfrm>
            <a:off x="814532" y="408431"/>
            <a:ext cx="2430991" cy="2933954"/>
          </a:xfrm>
          <a:prstGeom prst="rect">
            <a:avLst/>
          </a:prstGeom>
        </p:spPr>
      </p:pic>
      <p:pic>
        <p:nvPicPr>
          <p:cNvPr id="3" name="Picture 2">
            <a:extLst>
              <a:ext uri="{FF2B5EF4-FFF2-40B4-BE49-F238E27FC236}">
                <a16:creationId xmlns:a16="http://schemas.microsoft.com/office/drawing/2014/main" id="{539BC710-B4A4-4E80-86EE-5A31D9907483}"/>
              </a:ext>
            </a:extLst>
          </p:cNvPr>
          <p:cNvPicPr>
            <a:picLocks noChangeAspect="1"/>
          </p:cNvPicPr>
          <p:nvPr/>
        </p:nvPicPr>
        <p:blipFill>
          <a:blip r:embed="rId3"/>
          <a:stretch>
            <a:fillRect/>
          </a:stretch>
        </p:blipFill>
        <p:spPr>
          <a:xfrm>
            <a:off x="3796191" y="2768633"/>
            <a:ext cx="2400508" cy="2918713"/>
          </a:xfrm>
          <a:prstGeom prst="rect">
            <a:avLst/>
          </a:prstGeom>
        </p:spPr>
      </p:pic>
      <p:pic>
        <p:nvPicPr>
          <p:cNvPr id="4" name="Picture 3">
            <a:extLst>
              <a:ext uri="{FF2B5EF4-FFF2-40B4-BE49-F238E27FC236}">
                <a16:creationId xmlns:a16="http://schemas.microsoft.com/office/drawing/2014/main" id="{95197F89-4DE1-403E-B96B-491EBB9AF554}"/>
              </a:ext>
            </a:extLst>
          </p:cNvPr>
          <p:cNvPicPr>
            <a:picLocks noChangeAspect="1"/>
          </p:cNvPicPr>
          <p:nvPr/>
        </p:nvPicPr>
        <p:blipFill>
          <a:blip r:embed="rId4"/>
          <a:stretch>
            <a:fillRect/>
          </a:stretch>
        </p:blipFill>
        <p:spPr>
          <a:xfrm>
            <a:off x="6747368" y="257511"/>
            <a:ext cx="2408129" cy="2941575"/>
          </a:xfrm>
          <a:prstGeom prst="rect">
            <a:avLst/>
          </a:prstGeom>
        </p:spPr>
      </p:pic>
      <p:sp>
        <p:nvSpPr>
          <p:cNvPr id="5" name="Rectangle 4">
            <a:extLst>
              <a:ext uri="{FF2B5EF4-FFF2-40B4-BE49-F238E27FC236}">
                <a16:creationId xmlns:a16="http://schemas.microsoft.com/office/drawing/2014/main" id="{64F08798-1663-4807-B0CD-FFC34CB82D7B}"/>
              </a:ext>
            </a:extLst>
          </p:cNvPr>
          <p:cNvSpPr/>
          <p:nvPr/>
        </p:nvSpPr>
        <p:spPr>
          <a:xfrm>
            <a:off x="3416526" y="1099722"/>
            <a:ext cx="3159839" cy="646331"/>
          </a:xfrm>
          <a:prstGeom prst="rect">
            <a:avLst/>
          </a:prstGeom>
        </p:spPr>
        <p:txBody>
          <a:bodyPr wrap="none">
            <a:spAutoFit/>
          </a:bodyPr>
          <a:lstStyle/>
          <a:p>
            <a:r>
              <a:rPr lang="en-GB" sz="3600" dirty="0"/>
              <a:t>Saving Energy </a:t>
            </a:r>
          </a:p>
        </p:txBody>
      </p:sp>
    </p:spTree>
    <p:extLst>
      <p:ext uri="{BB962C8B-B14F-4D97-AF65-F5344CB8AC3E}">
        <p14:creationId xmlns:p14="http://schemas.microsoft.com/office/powerpoint/2010/main" val="5287584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4511F5-1DBE-4B7A-AAE5-0AD92E242672}"/>
              </a:ext>
            </a:extLst>
          </p:cNvPr>
          <p:cNvSpPr>
            <a:spLocks noGrp="1"/>
          </p:cNvSpPr>
          <p:nvPr>
            <p:ph type="title"/>
          </p:nvPr>
        </p:nvSpPr>
        <p:spPr>
          <a:xfrm>
            <a:off x="677334" y="609599"/>
            <a:ext cx="8596668" cy="5276295"/>
          </a:xfrm>
        </p:spPr>
        <p:txBody>
          <a:bodyPr>
            <a:normAutofit fontScale="90000"/>
          </a:bodyPr>
          <a:lstStyle/>
          <a:p>
            <a:r>
              <a:rPr lang="en-GB" dirty="0"/>
              <a:t>Recycling Pledge 1: Each class will have 2 Eco Warriors who will turn off lights, interactive boards and taps.</a:t>
            </a:r>
            <a:br>
              <a:rPr lang="en-GB" dirty="0"/>
            </a:br>
            <a:br>
              <a:rPr lang="en-GB" dirty="0"/>
            </a:br>
            <a:r>
              <a:rPr lang="en-GB" sz="3100" dirty="0">
                <a:solidFill>
                  <a:schemeClr val="tx1"/>
                </a:solidFill>
              </a:rPr>
              <a:t>School Council children in your class are going to choose 2 children to become the Eco Warriors for their class. Whenever the class leave the room (PE, library, lunch etc) and no-one is left in there, they will switch off the lights, interactive boards and any taps that you have. Special labels will be produced to help remind them about this.</a:t>
            </a:r>
            <a:br>
              <a:rPr lang="en-GB" sz="3100" dirty="0">
                <a:solidFill>
                  <a:schemeClr val="tx1"/>
                </a:solidFill>
              </a:rPr>
            </a:br>
            <a:r>
              <a:rPr lang="en-GB" sz="3100" i="1" dirty="0">
                <a:solidFill>
                  <a:schemeClr val="bg2">
                    <a:lumMod val="50000"/>
                  </a:schemeClr>
                </a:solidFill>
              </a:rPr>
              <a:t>Be energy aware so there’s a future to share!</a:t>
            </a:r>
            <a:br>
              <a:rPr lang="en-GB" sz="2800" dirty="0">
                <a:solidFill>
                  <a:schemeClr val="tx1"/>
                </a:solidFill>
              </a:rPr>
            </a:br>
            <a:endParaRPr lang="en-GB" sz="2800" dirty="0"/>
          </a:p>
        </p:txBody>
      </p:sp>
      <p:pic>
        <p:nvPicPr>
          <p:cNvPr id="3" name="Picture 2">
            <a:extLst>
              <a:ext uri="{FF2B5EF4-FFF2-40B4-BE49-F238E27FC236}">
                <a16:creationId xmlns:a16="http://schemas.microsoft.com/office/drawing/2014/main" id="{A81DE960-9640-4364-9E61-C3D1C50C4823}"/>
              </a:ext>
            </a:extLst>
          </p:cNvPr>
          <p:cNvPicPr/>
          <p:nvPr/>
        </p:nvPicPr>
        <p:blipFill>
          <a:blip r:embed="rId2"/>
          <a:stretch>
            <a:fillRect/>
          </a:stretch>
        </p:blipFill>
        <p:spPr>
          <a:xfrm>
            <a:off x="9784339" y="5064792"/>
            <a:ext cx="2315925" cy="1642204"/>
          </a:xfrm>
          <a:prstGeom prst="rect">
            <a:avLst/>
          </a:prstGeom>
        </p:spPr>
      </p:pic>
      <p:pic>
        <p:nvPicPr>
          <p:cNvPr id="4" name="Picture 3">
            <a:extLst>
              <a:ext uri="{FF2B5EF4-FFF2-40B4-BE49-F238E27FC236}">
                <a16:creationId xmlns:a16="http://schemas.microsoft.com/office/drawing/2014/main" id="{26260759-AE8C-4D28-972A-1A7E96613A15}"/>
              </a:ext>
            </a:extLst>
          </p:cNvPr>
          <p:cNvPicPr>
            <a:picLocks noChangeAspect="1"/>
          </p:cNvPicPr>
          <p:nvPr/>
        </p:nvPicPr>
        <p:blipFill>
          <a:blip r:embed="rId3"/>
          <a:stretch>
            <a:fillRect/>
          </a:stretch>
        </p:blipFill>
        <p:spPr>
          <a:xfrm>
            <a:off x="10909118" y="133249"/>
            <a:ext cx="1015028" cy="1225034"/>
          </a:xfrm>
          <a:prstGeom prst="rect">
            <a:avLst/>
          </a:prstGeom>
        </p:spPr>
      </p:pic>
      <p:pic>
        <p:nvPicPr>
          <p:cNvPr id="5" name="Picture 4">
            <a:extLst>
              <a:ext uri="{FF2B5EF4-FFF2-40B4-BE49-F238E27FC236}">
                <a16:creationId xmlns:a16="http://schemas.microsoft.com/office/drawing/2014/main" id="{DCA75CA8-5E68-415A-9B41-59199D62420C}"/>
              </a:ext>
            </a:extLst>
          </p:cNvPr>
          <p:cNvPicPr>
            <a:picLocks noChangeAspect="1"/>
          </p:cNvPicPr>
          <p:nvPr/>
        </p:nvPicPr>
        <p:blipFill>
          <a:blip r:embed="rId4"/>
          <a:stretch>
            <a:fillRect/>
          </a:stretch>
        </p:blipFill>
        <p:spPr>
          <a:xfrm>
            <a:off x="10569938" y="1593244"/>
            <a:ext cx="1105877" cy="1344606"/>
          </a:xfrm>
          <a:prstGeom prst="rect">
            <a:avLst/>
          </a:prstGeom>
        </p:spPr>
      </p:pic>
      <p:pic>
        <p:nvPicPr>
          <p:cNvPr id="6" name="Picture 5">
            <a:extLst>
              <a:ext uri="{FF2B5EF4-FFF2-40B4-BE49-F238E27FC236}">
                <a16:creationId xmlns:a16="http://schemas.microsoft.com/office/drawing/2014/main" id="{473C01EF-08E1-4F9A-917E-C7DA3F6E8FD8}"/>
              </a:ext>
            </a:extLst>
          </p:cNvPr>
          <p:cNvPicPr>
            <a:picLocks noChangeAspect="1"/>
          </p:cNvPicPr>
          <p:nvPr/>
        </p:nvPicPr>
        <p:blipFill>
          <a:blip r:embed="rId5"/>
          <a:stretch>
            <a:fillRect/>
          </a:stretch>
        </p:blipFill>
        <p:spPr>
          <a:xfrm>
            <a:off x="10733443" y="3329185"/>
            <a:ext cx="1100492" cy="1344272"/>
          </a:xfrm>
          <a:prstGeom prst="rect">
            <a:avLst/>
          </a:prstGeom>
        </p:spPr>
      </p:pic>
    </p:spTree>
    <p:extLst>
      <p:ext uri="{BB962C8B-B14F-4D97-AF65-F5344CB8AC3E}">
        <p14:creationId xmlns:p14="http://schemas.microsoft.com/office/powerpoint/2010/main" val="8151098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4F08798-1663-4807-B0CD-FFC34CB82D7B}"/>
              </a:ext>
            </a:extLst>
          </p:cNvPr>
          <p:cNvSpPr/>
          <p:nvPr/>
        </p:nvSpPr>
        <p:spPr>
          <a:xfrm>
            <a:off x="3416526" y="1099722"/>
            <a:ext cx="2936188" cy="646331"/>
          </a:xfrm>
          <a:prstGeom prst="rect">
            <a:avLst/>
          </a:prstGeom>
        </p:spPr>
        <p:txBody>
          <a:bodyPr wrap="none">
            <a:spAutoFit/>
          </a:bodyPr>
          <a:lstStyle/>
          <a:p>
            <a:r>
              <a:rPr lang="en-GB" sz="3600" dirty="0"/>
              <a:t>Saving Paper </a:t>
            </a:r>
          </a:p>
        </p:txBody>
      </p:sp>
      <p:pic>
        <p:nvPicPr>
          <p:cNvPr id="6" name="Picture 5">
            <a:extLst>
              <a:ext uri="{FF2B5EF4-FFF2-40B4-BE49-F238E27FC236}">
                <a16:creationId xmlns:a16="http://schemas.microsoft.com/office/drawing/2014/main" id="{A056B72C-CCF0-49F4-899D-D852C09BCD46}"/>
              </a:ext>
            </a:extLst>
          </p:cNvPr>
          <p:cNvPicPr>
            <a:picLocks noChangeAspect="1"/>
          </p:cNvPicPr>
          <p:nvPr/>
        </p:nvPicPr>
        <p:blipFill>
          <a:blip r:embed="rId2"/>
          <a:stretch>
            <a:fillRect/>
          </a:stretch>
        </p:blipFill>
        <p:spPr>
          <a:xfrm>
            <a:off x="1327274" y="2062348"/>
            <a:ext cx="7461620" cy="3788903"/>
          </a:xfrm>
          <a:prstGeom prst="rect">
            <a:avLst/>
          </a:prstGeom>
          <a:ln w="57150">
            <a:solidFill>
              <a:schemeClr val="tx1"/>
            </a:solidFill>
          </a:ln>
        </p:spPr>
      </p:pic>
    </p:spTree>
    <p:extLst>
      <p:ext uri="{BB962C8B-B14F-4D97-AF65-F5344CB8AC3E}">
        <p14:creationId xmlns:p14="http://schemas.microsoft.com/office/powerpoint/2010/main" val="556926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4511F5-1DBE-4B7A-AAE5-0AD92E242672}"/>
              </a:ext>
            </a:extLst>
          </p:cNvPr>
          <p:cNvSpPr>
            <a:spLocks noGrp="1"/>
          </p:cNvSpPr>
          <p:nvPr>
            <p:ph type="title"/>
          </p:nvPr>
        </p:nvSpPr>
        <p:spPr>
          <a:xfrm>
            <a:off x="677334" y="609599"/>
            <a:ext cx="8596668" cy="5276295"/>
          </a:xfrm>
        </p:spPr>
        <p:txBody>
          <a:bodyPr>
            <a:normAutofit fontScale="90000"/>
          </a:bodyPr>
          <a:lstStyle/>
          <a:p>
            <a:r>
              <a:rPr lang="en-GB" dirty="0"/>
              <a:t>Recycling Pledge 2: Each class will have a scrap paper tray.</a:t>
            </a:r>
            <a:br>
              <a:rPr lang="en-GB" dirty="0"/>
            </a:br>
            <a:br>
              <a:rPr lang="en-GB" dirty="0"/>
            </a:br>
            <a:r>
              <a:rPr lang="en-GB" sz="3100" dirty="0">
                <a:solidFill>
                  <a:schemeClr val="tx1"/>
                </a:solidFill>
              </a:rPr>
              <a:t>Each class need to have a tray for scrap paper. Any worksheets that are no longer needed can be added to the tray and children can be given opportunities to use it such as during wet play, </a:t>
            </a:r>
            <a:r>
              <a:rPr lang="en-GB" sz="3100" dirty="0" err="1">
                <a:solidFill>
                  <a:schemeClr val="tx1"/>
                </a:solidFill>
              </a:rPr>
              <a:t>Friyay</a:t>
            </a:r>
            <a:r>
              <a:rPr lang="en-GB" sz="3100" dirty="0">
                <a:solidFill>
                  <a:schemeClr val="tx1"/>
                </a:solidFill>
              </a:rPr>
              <a:t> or to take home on a Friday or end of term.</a:t>
            </a:r>
            <a:br>
              <a:rPr lang="en-GB" sz="3100" dirty="0">
                <a:solidFill>
                  <a:schemeClr val="tx1"/>
                </a:solidFill>
              </a:rPr>
            </a:br>
            <a:r>
              <a:rPr lang="en-GB" sz="3100" i="1" dirty="0">
                <a:solidFill>
                  <a:schemeClr val="bg2">
                    <a:lumMod val="50000"/>
                  </a:schemeClr>
                </a:solidFill>
              </a:rPr>
              <a:t>So, be cool and recycle in school!</a:t>
            </a:r>
            <a:br>
              <a:rPr lang="en-GB" sz="3100" dirty="0">
                <a:solidFill>
                  <a:schemeClr val="tx1"/>
                </a:solidFill>
              </a:rPr>
            </a:br>
            <a:endParaRPr lang="en-GB" sz="3100" dirty="0"/>
          </a:p>
        </p:txBody>
      </p:sp>
      <p:pic>
        <p:nvPicPr>
          <p:cNvPr id="4" name="Picture 3">
            <a:extLst>
              <a:ext uri="{FF2B5EF4-FFF2-40B4-BE49-F238E27FC236}">
                <a16:creationId xmlns:a16="http://schemas.microsoft.com/office/drawing/2014/main" id="{76AA911A-7B27-4EF7-9CF8-B55C4952E5C1}"/>
              </a:ext>
            </a:extLst>
          </p:cNvPr>
          <p:cNvPicPr/>
          <p:nvPr/>
        </p:nvPicPr>
        <p:blipFill>
          <a:blip r:embed="rId2"/>
          <a:stretch>
            <a:fillRect/>
          </a:stretch>
        </p:blipFill>
        <p:spPr>
          <a:xfrm>
            <a:off x="9785079" y="4981722"/>
            <a:ext cx="2270797" cy="1808344"/>
          </a:xfrm>
          <a:prstGeom prst="rect">
            <a:avLst/>
          </a:prstGeom>
        </p:spPr>
      </p:pic>
      <p:pic>
        <p:nvPicPr>
          <p:cNvPr id="5" name="Picture 4">
            <a:extLst>
              <a:ext uri="{FF2B5EF4-FFF2-40B4-BE49-F238E27FC236}">
                <a16:creationId xmlns:a16="http://schemas.microsoft.com/office/drawing/2014/main" id="{8153E037-08EB-4E5E-9B33-D6E498EF7245}"/>
              </a:ext>
            </a:extLst>
          </p:cNvPr>
          <p:cNvPicPr>
            <a:picLocks noChangeAspect="1"/>
          </p:cNvPicPr>
          <p:nvPr/>
        </p:nvPicPr>
        <p:blipFill>
          <a:blip r:embed="rId3"/>
          <a:stretch>
            <a:fillRect/>
          </a:stretch>
        </p:blipFill>
        <p:spPr>
          <a:xfrm>
            <a:off x="785737" y="4905276"/>
            <a:ext cx="3369014" cy="1710737"/>
          </a:xfrm>
          <a:prstGeom prst="rect">
            <a:avLst/>
          </a:prstGeom>
          <a:ln w="57150">
            <a:solidFill>
              <a:schemeClr val="tx1"/>
            </a:solidFill>
          </a:ln>
        </p:spPr>
      </p:pic>
    </p:spTree>
    <p:extLst>
      <p:ext uri="{BB962C8B-B14F-4D97-AF65-F5344CB8AC3E}">
        <p14:creationId xmlns:p14="http://schemas.microsoft.com/office/powerpoint/2010/main" val="17383942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4F08798-1663-4807-B0CD-FFC34CB82D7B}"/>
              </a:ext>
            </a:extLst>
          </p:cNvPr>
          <p:cNvSpPr/>
          <p:nvPr/>
        </p:nvSpPr>
        <p:spPr>
          <a:xfrm>
            <a:off x="602305" y="1197377"/>
            <a:ext cx="2822119" cy="646331"/>
          </a:xfrm>
          <a:prstGeom prst="rect">
            <a:avLst/>
          </a:prstGeom>
        </p:spPr>
        <p:txBody>
          <a:bodyPr wrap="none">
            <a:spAutoFit/>
          </a:bodyPr>
          <a:lstStyle/>
          <a:p>
            <a:r>
              <a:rPr lang="en-GB" sz="3600" dirty="0"/>
              <a:t>Repurposing </a:t>
            </a:r>
          </a:p>
        </p:txBody>
      </p:sp>
      <p:pic>
        <p:nvPicPr>
          <p:cNvPr id="2" name="Picture 1">
            <a:extLst>
              <a:ext uri="{FF2B5EF4-FFF2-40B4-BE49-F238E27FC236}">
                <a16:creationId xmlns:a16="http://schemas.microsoft.com/office/drawing/2014/main" id="{BD130840-40E8-4772-AEF0-62219DF91587}"/>
              </a:ext>
            </a:extLst>
          </p:cNvPr>
          <p:cNvPicPr>
            <a:picLocks noChangeAspect="1"/>
          </p:cNvPicPr>
          <p:nvPr/>
        </p:nvPicPr>
        <p:blipFill>
          <a:blip r:embed="rId2"/>
          <a:stretch>
            <a:fillRect/>
          </a:stretch>
        </p:blipFill>
        <p:spPr>
          <a:xfrm rot="16200000">
            <a:off x="3358832" y="872281"/>
            <a:ext cx="6155063" cy="5113437"/>
          </a:xfrm>
          <a:prstGeom prst="rect">
            <a:avLst/>
          </a:prstGeom>
          <a:ln w="57150">
            <a:solidFill>
              <a:schemeClr val="tx1"/>
            </a:solidFill>
          </a:ln>
        </p:spPr>
      </p:pic>
    </p:spTree>
    <p:extLst>
      <p:ext uri="{BB962C8B-B14F-4D97-AF65-F5344CB8AC3E}">
        <p14:creationId xmlns:p14="http://schemas.microsoft.com/office/powerpoint/2010/main" val="20407536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4511F5-1DBE-4B7A-AAE5-0AD92E242672}"/>
              </a:ext>
            </a:extLst>
          </p:cNvPr>
          <p:cNvSpPr>
            <a:spLocks noGrp="1"/>
          </p:cNvSpPr>
          <p:nvPr>
            <p:ph type="title"/>
          </p:nvPr>
        </p:nvSpPr>
        <p:spPr>
          <a:xfrm>
            <a:off x="677334" y="609599"/>
            <a:ext cx="8596668" cy="5276295"/>
          </a:xfrm>
        </p:spPr>
        <p:txBody>
          <a:bodyPr>
            <a:normAutofit fontScale="90000"/>
          </a:bodyPr>
          <a:lstStyle/>
          <a:p>
            <a:r>
              <a:rPr lang="en-GB" dirty="0"/>
              <a:t>Recycling Pledge 3: Each class will have a ‘bits and bobs’ box.</a:t>
            </a:r>
            <a:br>
              <a:rPr lang="en-GB" dirty="0"/>
            </a:br>
            <a:br>
              <a:rPr lang="en-GB" dirty="0"/>
            </a:br>
            <a:r>
              <a:rPr lang="en-GB" sz="3100" dirty="0">
                <a:solidFill>
                  <a:schemeClr val="tx1"/>
                </a:solidFill>
              </a:rPr>
              <a:t>Each class (or year group if easier) need to have a tray/box to keep any leftover bits and bobs. For example, display off-cuts, ribbon off-cuts, sweet wrappers, old birthday cards, old tissue boxes etc. This can then be used for craft activities, collage, </a:t>
            </a:r>
            <a:r>
              <a:rPr lang="en-GB" sz="3100" dirty="0" err="1">
                <a:solidFill>
                  <a:schemeClr val="tx1"/>
                </a:solidFill>
              </a:rPr>
              <a:t>Friyay</a:t>
            </a:r>
            <a:r>
              <a:rPr lang="en-GB" sz="3100" dirty="0">
                <a:solidFill>
                  <a:schemeClr val="tx1"/>
                </a:solidFill>
              </a:rPr>
              <a:t> or anything else!</a:t>
            </a:r>
            <a:br>
              <a:rPr lang="en-GB" sz="3100" dirty="0">
                <a:solidFill>
                  <a:schemeClr val="tx1"/>
                </a:solidFill>
              </a:rPr>
            </a:br>
            <a:r>
              <a:rPr lang="en-GB" sz="3100" i="1" dirty="0">
                <a:solidFill>
                  <a:schemeClr val="bg2">
                    <a:lumMod val="50000"/>
                  </a:schemeClr>
                </a:solidFill>
              </a:rPr>
              <a:t>Think about this; when you refuse to reuse, it’s our Earth you abuse!</a:t>
            </a:r>
            <a:br>
              <a:rPr lang="en-GB" sz="2800" dirty="0">
                <a:solidFill>
                  <a:schemeClr val="tx1"/>
                </a:solidFill>
              </a:rPr>
            </a:br>
            <a:endParaRPr lang="en-GB" sz="2800" dirty="0"/>
          </a:p>
        </p:txBody>
      </p:sp>
      <p:pic>
        <p:nvPicPr>
          <p:cNvPr id="3" name="Picture 2">
            <a:extLst>
              <a:ext uri="{FF2B5EF4-FFF2-40B4-BE49-F238E27FC236}">
                <a16:creationId xmlns:a16="http://schemas.microsoft.com/office/drawing/2014/main" id="{53097B57-C575-471C-ADE1-D1A7A912B2FE}"/>
              </a:ext>
            </a:extLst>
          </p:cNvPr>
          <p:cNvPicPr>
            <a:picLocks noChangeAspect="1"/>
          </p:cNvPicPr>
          <p:nvPr/>
        </p:nvPicPr>
        <p:blipFill>
          <a:blip r:embed="rId2"/>
          <a:stretch>
            <a:fillRect/>
          </a:stretch>
        </p:blipFill>
        <p:spPr>
          <a:xfrm>
            <a:off x="9601067" y="5241812"/>
            <a:ext cx="2537995" cy="1505217"/>
          </a:xfrm>
          <a:prstGeom prst="rect">
            <a:avLst/>
          </a:prstGeom>
        </p:spPr>
      </p:pic>
      <p:pic>
        <p:nvPicPr>
          <p:cNvPr id="4" name="Picture 3">
            <a:extLst>
              <a:ext uri="{FF2B5EF4-FFF2-40B4-BE49-F238E27FC236}">
                <a16:creationId xmlns:a16="http://schemas.microsoft.com/office/drawing/2014/main" id="{D459AEE4-487A-460C-9D5E-AF21F9293CEB}"/>
              </a:ext>
            </a:extLst>
          </p:cNvPr>
          <p:cNvPicPr>
            <a:picLocks noChangeAspect="1"/>
          </p:cNvPicPr>
          <p:nvPr/>
        </p:nvPicPr>
        <p:blipFill>
          <a:blip r:embed="rId3"/>
          <a:stretch>
            <a:fillRect/>
          </a:stretch>
        </p:blipFill>
        <p:spPr>
          <a:xfrm rot="16200000">
            <a:off x="10093161" y="351522"/>
            <a:ext cx="2108446" cy="1751632"/>
          </a:xfrm>
          <a:prstGeom prst="rect">
            <a:avLst/>
          </a:prstGeom>
          <a:ln w="57150">
            <a:solidFill>
              <a:schemeClr val="tx1"/>
            </a:solidFill>
          </a:ln>
        </p:spPr>
      </p:pic>
    </p:spTree>
    <p:extLst>
      <p:ext uri="{BB962C8B-B14F-4D97-AF65-F5344CB8AC3E}">
        <p14:creationId xmlns:p14="http://schemas.microsoft.com/office/powerpoint/2010/main" val="37539535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4F08798-1663-4807-B0CD-FFC34CB82D7B}"/>
              </a:ext>
            </a:extLst>
          </p:cNvPr>
          <p:cNvSpPr/>
          <p:nvPr/>
        </p:nvSpPr>
        <p:spPr>
          <a:xfrm>
            <a:off x="602305" y="1197377"/>
            <a:ext cx="1486304" cy="646331"/>
          </a:xfrm>
          <a:prstGeom prst="rect">
            <a:avLst/>
          </a:prstGeom>
        </p:spPr>
        <p:txBody>
          <a:bodyPr wrap="none">
            <a:spAutoFit/>
          </a:bodyPr>
          <a:lstStyle/>
          <a:p>
            <a:r>
              <a:rPr lang="en-GB" sz="3600" dirty="0"/>
              <a:t>Litter </a:t>
            </a:r>
          </a:p>
        </p:txBody>
      </p:sp>
      <p:pic>
        <p:nvPicPr>
          <p:cNvPr id="3" name="Picture 2">
            <a:extLst>
              <a:ext uri="{FF2B5EF4-FFF2-40B4-BE49-F238E27FC236}">
                <a16:creationId xmlns:a16="http://schemas.microsoft.com/office/drawing/2014/main" id="{C279EB81-21DC-4F31-9F02-160A218CA058}"/>
              </a:ext>
            </a:extLst>
          </p:cNvPr>
          <p:cNvPicPr>
            <a:picLocks noChangeAspect="1"/>
          </p:cNvPicPr>
          <p:nvPr/>
        </p:nvPicPr>
        <p:blipFill>
          <a:blip r:embed="rId2"/>
          <a:stretch>
            <a:fillRect/>
          </a:stretch>
        </p:blipFill>
        <p:spPr>
          <a:xfrm>
            <a:off x="2923685" y="469708"/>
            <a:ext cx="5258221" cy="5327409"/>
          </a:xfrm>
          <a:prstGeom prst="rect">
            <a:avLst/>
          </a:prstGeom>
          <a:ln w="57150">
            <a:solidFill>
              <a:schemeClr val="tx1"/>
            </a:solidFill>
          </a:ln>
        </p:spPr>
      </p:pic>
    </p:spTree>
    <p:extLst>
      <p:ext uri="{BB962C8B-B14F-4D97-AF65-F5344CB8AC3E}">
        <p14:creationId xmlns:p14="http://schemas.microsoft.com/office/powerpoint/2010/main" val="9749130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4511F5-1DBE-4B7A-AAE5-0AD92E242672}"/>
              </a:ext>
            </a:extLst>
          </p:cNvPr>
          <p:cNvSpPr>
            <a:spLocks noGrp="1"/>
          </p:cNvSpPr>
          <p:nvPr>
            <p:ph type="title"/>
          </p:nvPr>
        </p:nvSpPr>
        <p:spPr>
          <a:xfrm>
            <a:off x="677334" y="627354"/>
            <a:ext cx="8596668" cy="5276295"/>
          </a:xfrm>
        </p:spPr>
        <p:txBody>
          <a:bodyPr>
            <a:normAutofit/>
          </a:bodyPr>
          <a:lstStyle/>
          <a:p>
            <a:r>
              <a:rPr lang="en-GB" dirty="0"/>
              <a:t>Recycling Pledge 4: Year 5 will have Eco Warriors who will be in charge of the litter pickers.</a:t>
            </a:r>
            <a:br>
              <a:rPr lang="en-GB" dirty="0"/>
            </a:br>
            <a:br>
              <a:rPr lang="en-GB" dirty="0"/>
            </a:br>
            <a:r>
              <a:rPr lang="en-GB" sz="2800" dirty="0">
                <a:solidFill>
                  <a:schemeClr val="tx1"/>
                </a:solidFill>
              </a:rPr>
              <a:t>Year 5 will be in charge of the litter pickers so if any rubbish is dropped (it shouldn’t be as we are all capable of putting rubbish in the bin) they will pick it up. Thanks Year 5, you’re going to do an amazing job! </a:t>
            </a:r>
            <a:r>
              <a:rPr lang="en-GB" sz="2800" dirty="0">
                <a:solidFill>
                  <a:schemeClr val="tx1"/>
                </a:solidFill>
                <a:sym typeface="Wingdings" panose="05000000000000000000" pitchFamily="2" charset="2"/>
              </a:rPr>
              <a:t></a:t>
            </a:r>
            <a:br>
              <a:rPr lang="en-GB" sz="2800" dirty="0">
                <a:solidFill>
                  <a:schemeClr val="tx1"/>
                </a:solidFill>
                <a:sym typeface="Wingdings" panose="05000000000000000000" pitchFamily="2" charset="2"/>
              </a:rPr>
            </a:br>
            <a:r>
              <a:rPr lang="en-GB" sz="2800" i="1" dirty="0">
                <a:solidFill>
                  <a:schemeClr val="bg2">
                    <a:lumMod val="50000"/>
                  </a:schemeClr>
                </a:solidFill>
                <a:sym typeface="Wingdings" panose="05000000000000000000" pitchFamily="2" charset="2"/>
              </a:rPr>
              <a:t>So remember, if you throw, the world will go!</a:t>
            </a:r>
            <a:endParaRPr lang="en-GB" sz="2800" i="1" dirty="0">
              <a:solidFill>
                <a:schemeClr val="bg2">
                  <a:lumMod val="50000"/>
                </a:schemeClr>
              </a:solidFill>
            </a:endParaRPr>
          </a:p>
        </p:txBody>
      </p:sp>
      <p:pic>
        <p:nvPicPr>
          <p:cNvPr id="4" name="Picture 3">
            <a:extLst>
              <a:ext uri="{FF2B5EF4-FFF2-40B4-BE49-F238E27FC236}">
                <a16:creationId xmlns:a16="http://schemas.microsoft.com/office/drawing/2014/main" id="{431DB076-51DA-4C43-9C65-D9BDF15E2B0B}"/>
              </a:ext>
            </a:extLst>
          </p:cNvPr>
          <p:cNvPicPr/>
          <p:nvPr/>
        </p:nvPicPr>
        <p:blipFill>
          <a:blip r:embed="rId2"/>
          <a:stretch>
            <a:fillRect/>
          </a:stretch>
        </p:blipFill>
        <p:spPr>
          <a:xfrm>
            <a:off x="9740469" y="4817875"/>
            <a:ext cx="2324285" cy="1902521"/>
          </a:xfrm>
          <a:prstGeom prst="rect">
            <a:avLst/>
          </a:prstGeom>
        </p:spPr>
      </p:pic>
      <p:pic>
        <p:nvPicPr>
          <p:cNvPr id="5" name="Picture 4">
            <a:extLst>
              <a:ext uri="{FF2B5EF4-FFF2-40B4-BE49-F238E27FC236}">
                <a16:creationId xmlns:a16="http://schemas.microsoft.com/office/drawing/2014/main" id="{755911B6-E86E-4184-96AE-1BF1CA5C95EA}"/>
              </a:ext>
            </a:extLst>
          </p:cNvPr>
          <p:cNvPicPr>
            <a:picLocks noChangeAspect="1"/>
          </p:cNvPicPr>
          <p:nvPr/>
        </p:nvPicPr>
        <p:blipFill>
          <a:blip r:embed="rId3"/>
          <a:stretch>
            <a:fillRect/>
          </a:stretch>
        </p:blipFill>
        <p:spPr>
          <a:xfrm>
            <a:off x="10389807" y="230012"/>
            <a:ext cx="1603926" cy="1625031"/>
          </a:xfrm>
          <a:prstGeom prst="rect">
            <a:avLst/>
          </a:prstGeom>
          <a:ln w="57150">
            <a:solidFill>
              <a:schemeClr val="tx1"/>
            </a:solidFill>
          </a:ln>
        </p:spPr>
      </p:pic>
    </p:spTree>
    <p:extLst>
      <p:ext uri="{BB962C8B-B14F-4D97-AF65-F5344CB8AC3E}">
        <p14:creationId xmlns:p14="http://schemas.microsoft.com/office/powerpoint/2010/main" val="25133400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4F08798-1663-4807-B0CD-FFC34CB82D7B}"/>
              </a:ext>
            </a:extLst>
          </p:cNvPr>
          <p:cNvSpPr/>
          <p:nvPr/>
        </p:nvSpPr>
        <p:spPr>
          <a:xfrm>
            <a:off x="602305" y="1197377"/>
            <a:ext cx="2690095" cy="646331"/>
          </a:xfrm>
          <a:prstGeom prst="rect">
            <a:avLst/>
          </a:prstGeom>
        </p:spPr>
        <p:txBody>
          <a:bodyPr wrap="none">
            <a:spAutoFit/>
          </a:bodyPr>
          <a:lstStyle/>
          <a:p>
            <a:r>
              <a:rPr lang="en-GB" sz="3600" dirty="0"/>
              <a:t>Food Waste </a:t>
            </a:r>
          </a:p>
        </p:txBody>
      </p:sp>
      <p:pic>
        <p:nvPicPr>
          <p:cNvPr id="2" name="Picture 1">
            <a:extLst>
              <a:ext uri="{FF2B5EF4-FFF2-40B4-BE49-F238E27FC236}">
                <a16:creationId xmlns:a16="http://schemas.microsoft.com/office/drawing/2014/main" id="{6AB03DDA-5124-4293-B32B-1434D4E1643E}"/>
              </a:ext>
            </a:extLst>
          </p:cNvPr>
          <p:cNvPicPr>
            <a:picLocks noChangeAspect="1"/>
          </p:cNvPicPr>
          <p:nvPr/>
        </p:nvPicPr>
        <p:blipFill>
          <a:blip r:embed="rId2"/>
          <a:stretch>
            <a:fillRect/>
          </a:stretch>
        </p:blipFill>
        <p:spPr>
          <a:xfrm>
            <a:off x="3991597" y="1110788"/>
            <a:ext cx="4935293" cy="4056016"/>
          </a:xfrm>
          <a:prstGeom prst="rect">
            <a:avLst/>
          </a:prstGeom>
          <a:ln w="57150">
            <a:solidFill>
              <a:schemeClr val="tx1"/>
            </a:solidFill>
          </a:ln>
        </p:spPr>
      </p:pic>
    </p:spTree>
    <p:extLst>
      <p:ext uri="{BB962C8B-B14F-4D97-AF65-F5344CB8AC3E}">
        <p14:creationId xmlns:p14="http://schemas.microsoft.com/office/powerpoint/2010/main" val="32777184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4511F5-1DBE-4B7A-AAE5-0AD92E242672}"/>
              </a:ext>
            </a:extLst>
          </p:cNvPr>
          <p:cNvSpPr>
            <a:spLocks noGrp="1"/>
          </p:cNvSpPr>
          <p:nvPr>
            <p:ph type="title"/>
          </p:nvPr>
        </p:nvSpPr>
        <p:spPr>
          <a:xfrm>
            <a:off x="677334" y="609599"/>
            <a:ext cx="8596668" cy="5276295"/>
          </a:xfrm>
        </p:spPr>
        <p:txBody>
          <a:bodyPr>
            <a:normAutofit/>
          </a:bodyPr>
          <a:lstStyle/>
          <a:p>
            <a:r>
              <a:rPr lang="en-GB" dirty="0"/>
              <a:t>Recycling Pledge 5: All food waste from the hall and KS1 classrooms will go in the food waste bin.</a:t>
            </a:r>
            <a:br>
              <a:rPr lang="en-GB" dirty="0"/>
            </a:br>
            <a:br>
              <a:rPr lang="en-GB" dirty="0"/>
            </a:br>
            <a:r>
              <a:rPr lang="en-GB" sz="2800" dirty="0">
                <a:solidFill>
                  <a:schemeClr val="tx1"/>
                </a:solidFill>
              </a:rPr>
              <a:t>Teachers and school council will help to make sure all food waste goes in the central food waste bin. This includes any leftover fruit from KS1 that other classes/Home from Home don’t want. </a:t>
            </a:r>
            <a:br>
              <a:rPr lang="en-GB" sz="2800" dirty="0">
                <a:solidFill>
                  <a:schemeClr val="tx1"/>
                </a:solidFill>
              </a:rPr>
            </a:br>
            <a:r>
              <a:rPr lang="en-GB" sz="2800" i="1" dirty="0">
                <a:solidFill>
                  <a:schemeClr val="bg2">
                    <a:lumMod val="50000"/>
                  </a:schemeClr>
                </a:solidFill>
              </a:rPr>
              <a:t>Let’s see food waste go from the garbage to the garden!</a:t>
            </a:r>
          </a:p>
        </p:txBody>
      </p:sp>
      <p:pic>
        <p:nvPicPr>
          <p:cNvPr id="5" name="Picture 4">
            <a:extLst>
              <a:ext uri="{FF2B5EF4-FFF2-40B4-BE49-F238E27FC236}">
                <a16:creationId xmlns:a16="http://schemas.microsoft.com/office/drawing/2014/main" id="{EEA55274-1DF7-401B-BB99-AAD1BF099806}"/>
              </a:ext>
            </a:extLst>
          </p:cNvPr>
          <p:cNvPicPr/>
          <p:nvPr/>
        </p:nvPicPr>
        <p:blipFill>
          <a:blip r:embed="rId2"/>
          <a:stretch>
            <a:fillRect/>
          </a:stretch>
        </p:blipFill>
        <p:spPr>
          <a:xfrm>
            <a:off x="9636451" y="5344986"/>
            <a:ext cx="2428302" cy="1393165"/>
          </a:xfrm>
          <a:prstGeom prst="rect">
            <a:avLst/>
          </a:prstGeom>
        </p:spPr>
      </p:pic>
      <p:pic>
        <p:nvPicPr>
          <p:cNvPr id="4" name="Picture 3">
            <a:extLst>
              <a:ext uri="{FF2B5EF4-FFF2-40B4-BE49-F238E27FC236}">
                <a16:creationId xmlns:a16="http://schemas.microsoft.com/office/drawing/2014/main" id="{3AAB4BAB-47F0-4FF4-8052-EAF5E6B51169}"/>
              </a:ext>
            </a:extLst>
          </p:cNvPr>
          <p:cNvPicPr>
            <a:picLocks noChangeAspect="1"/>
          </p:cNvPicPr>
          <p:nvPr/>
        </p:nvPicPr>
        <p:blipFill>
          <a:blip r:embed="rId3"/>
          <a:stretch>
            <a:fillRect/>
          </a:stretch>
        </p:blipFill>
        <p:spPr>
          <a:xfrm>
            <a:off x="10294743" y="223021"/>
            <a:ext cx="1673029" cy="1374960"/>
          </a:xfrm>
          <a:prstGeom prst="rect">
            <a:avLst/>
          </a:prstGeom>
          <a:ln w="57150">
            <a:solidFill>
              <a:schemeClr val="tx1"/>
            </a:solidFill>
          </a:ln>
        </p:spPr>
      </p:pic>
    </p:spTree>
    <p:extLst>
      <p:ext uri="{BB962C8B-B14F-4D97-AF65-F5344CB8AC3E}">
        <p14:creationId xmlns:p14="http://schemas.microsoft.com/office/powerpoint/2010/main" val="29829433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4F08798-1663-4807-B0CD-FFC34CB82D7B}"/>
              </a:ext>
            </a:extLst>
          </p:cNvPr>
          <p:cNvSpPr/>
          <p:nvPr/>
        </p:nvSpPr>
        <p:spPr>
          <a:xfrm>
            <a:off x="602305" y="1197377"/>
            <a:ext cx="2124812" cy="646331"/>
          </a:xfrm>
          <a:prstGeom prst="rect">
            <a:avLst/>
          </a:prstGeom>
        </p:spPr>
        <p:txBody>
          <a:bodyPr wrap="none">
            <a:spAutoFit/>
          </a:bodyPr>
          <a:lstStyle/>
          <a:p>
            <a:r>
              <a:rPr lang="en-GB" sz="3600" dirty="0"/>
              <a:t>Recycling</a:t>
            </a:r>
          </a:p>
        </p:txBody>
      </p:sp>
      <p:pic>
        <p:nvPicPr>
          <p:cNvPr id="3" name="Picture 2">
            <a:extLst>
              <a:ext uri="{FF2B5EF4-FFF2-40B4-BE49-F238E27FC236}">
                <a16:creationId xmlns:a16="http://schemas.microsoft.com/office/drawing/2014/main" id="{883E0C0D-96F0-4CA2-AB27-F9C8FFFAC6EA}"/>
              </a:ext>
            </a:extLst>
          </p:cNvPr>
          <p:cNvPicPr>
            <a:picLocks noChangeAspect="1"/>
          </p:cNvPicPr>
          <p:nvPr/>
        </p:nvPicPr>
        <p:blipFill>
          <a:blip r:embed="rId2"/>
          <a:stretch>
            <a:fillRect/>
          </a:stretch>
        </p:blipFill>
        <p:spPr>
          <a:xfrm>
            <a:off x="3779319" y="510287"/>
            <a:ext cx="4633362" cy="5837426"/>
          </a:xfrm>
          <a:prstGeom prst="rect">
            <a:avLst/>
          </a:prstGeom>
          <a:ln w="57150">
            <a:solidFill>
              <a:schemeClr val="tx1"/>
            </a:solidFill>
          </a:ln>
        </p:spPr>
      </p:pic>
    </p:spTree>
    <p:extLst>
      <p:ext uri="{BB962C8B-B14F-4D97-AF65-F5344CB8AC3E}">
        <p14:creationId xmlns:p14="http://schemas.microsoft.com/office/powerpoint/2010/main" val="14267221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4511F5-1DBE-4B7A-AAE5-0AD92E242672}"/>
              </a:ext>
            </a:extLst>
          </p:cNvPr>
          <p:cNvSpPr>
            <a:spLocks noGrp="1"/>
          </p:cNvSpPr>
          <p:nvPr>
            <p:ph type="title"/>
          </p:nvPr>
        </p:nvSpPr>
        <p:spPr>
          <a:xfrm>
            <a:off x="677334" y="609599"/>
            <a:ext cx="8596668" cy="5276295"/>
          </a:xfrm>
        </p:spPr>
        <p:txBody>
          <a:bodyPr>
            <a:normAutofit fontScale="90000"/>
          </a:bodyPr>
          <a:lstStyle/>
          <a:p>
            <a:r>
              <a:rPr lang="en-GB" dirty="0"/>
              <a:t>Recycling Pledge 6: Each class will have a green bin for recycling and a general bin for other rubbish.</a:t>
            </a:r>
            <a:br>
              <a:rPr lang="en-GB" dirty="0"/>
            </a:br>
            <a:br>
              <a:rPr lang="en-GB" dirty="0"/>
            </a:br>
            <a:r>
              <a:rPr lang="en-GB" sz="3100" dirty="0">
                <a:solidFill>
                  <a:schemeClr val="tx1"/>
                </a:solidFill>
              </a:rPr>
              <a:t>This is very exciting! We finally get to recycle properly in our classrooms. However, it comes with big responsibilities. We must ONLY put paper, cardboard or plastic bottles in the green bin and everything else in the general bin. School Council have produced labels so you know what goes where.</a:t>
            </a:r>
            <a:br>
              <a:rPr lang="en-GB" sz="3100" dirty="0">
                <a:solidFill>
                  <a:schemeClr val="tx1"/>
                </a:solidFill>
              </a:rPr>
            </a:br>
            <a:r>
              <a:rPr lang="en-GB" sz="3100" i="1" dirty="0">
                <a:solidFill>
                  <a:schemeClr val="bg2">
                    <a:lumMod val="50000"/>
                  </a:schemeClr>
                </a:solidFill>
              </a:rPr>
              <a:t>Please don’t trash our future, recycle!</a:t>
            </a:r>
            <a:br>
              <a:rPr lang="en-GB" sz="2800" dirty="0">
                <a:solidFill>
                  <a:schemeClr val="tx1"/>
                </a:solidFill>
              </a:rPr>
            </a:br>
            <a:endParaRPr lang="en-GB" sz="2800" dirty="0"/>
          </a:p>
        </p:txBody>
      </p:sp>
      <p:pic>
        <p:nvPicPr>
          <p:cNvPr id="5" name="Picture 4">
            <a:extLst>
              <a:ext uri="{FF2B5EF4-FFF2-40B4-BE49-F238E27FC236}">
                <a16:creationId xmlns:a16="http://schemas.microsoft.com/office/drawing/2014/main" id="{784CE0CE-D801-41DB-9EE2-21D7E61B2E6F}"/>
              </a:ext>
            </a:extLst>
          </p:cNvPr>
          <p:cNvPicPr/>
          <p:nvPr/>
        </p:nvPicPr>
        <p:blipFill>
          <a:blip r:embed="rId2"/>
          <a:stretch>
            <a:fillRect/>
          </a:stretch>
        </p:blipFill>
        <p:spPr>
          <a:xfrm>
            <a:off x="9841933" y="4881202"/>
            <a:ext cx="2222820" cy="1839194"/>
          </a:xfrm>
          <a:prstGeom prst="rect">
            <a:avLst/>
          </a:prstGeom>
        </p:spPr>
      </p:pic>
      <p:pic>
        <p:nvPicPr>
          <p:cNvPr id="3" name="Picture 2">
            <a:extLst>
              <a:ext uri="{FF2B5EF4-FFF2-40B4-BE49-F238E27FC236}">
                <a16:creationId xmlns:a16="http://schemas.microsoft.com/office/drawing/2014/main" id="{249F8683-0517-4BA3-B448-778DA87C8034}"/>
              </a:ext>
            </a:extLst>
          </p:cNvPr>
          <p:cNvPicPr>
            <a:picLocks noChangeAspect="1"/>
          </p:cNvPicPr>
          <p:nvPr/>
        </p:nvPicPr>
        <p:blipFill>
          <a:blip r:embed="rId3"/>
          <a:stretch>
            <a:fillRect/>
          </a:stretch>
        </p:blipFill>
        <p:spPr>
          <a:xfrm>
            <a:off x="9482594" y="609599"/>
            <a:ext cx="2352986" cy="3378171"/>
          </a:xfrm>
          <a:prstGeom prst="rect">
            <a:avLst/>
          </a:prstGeom>
        </p:spPr>
      </p:pic>
    </p:spTree>
    <p:extLst>
      <p:ext uri="{BB962C8B-B14F-4D97-AF65-F5344CB8AC3E}">
        <p14:creationId xmlns:p14="http://schemas.microsoft.com/office/powerpoint/2010/main" val="25356203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4F08798-1663-4807-B0CD-FFC34CB82D7B}"/>
              </a:ext>
            </a:extLst>
          </p:cNvPr>
          <p:cNvSpPr/>
          <p:nvPr/>
        </p:nvSpPr>
        <p:spPr>
          <a:xfrm>
            <a:off x="256076" y="309611"/>
            <a:ext cx="8976701" cy="4524315"/>
          </a:xfrm>
          <a:prstGeom prst="rect">
            <a:avLst/>
          </a:prstGeom>
        </p:spPr>
        <p:txBody>
          <a:bodyPr wrap="square">
            <a:spAutoFit/>
          </a:bodyPr>
          <a:lstStyle/>
          <a:p>
            <a:r>
              <a:rPr lang="en-GB" sz="3600" dirty="0"/>
              <a:t>Now it gets exciting!</a:t>
            </a:r>
          </a:p>
          <a:p>
            <a:endParaRPr lang="en-GB" sz="3600" dirty="0"/>
          </a:p>
          <a:p>
            <a:r>
              <a:rPr lang="en-GB" sz="3600" dirty="0"/>
              <a:t>Some KS2 classes will now take their spare bins to the allocated KS1 classes and then collect their new green bins from the library!</a:t>
            </a:r>
          </a:p>
          <a:p>
            <a:endParaRPr lang="en-GB" sz="3600" dirty="0"/>
          </a:p>
          <a:p>
            <a:r>
              <a:rPr lang="en-GB" sz="3600" dirty="0"/>
              <a:t>Happy recycling everyone </a:t>
            </a:r>
            <a:r>
              <a:rPr lang="en-GB" sz="3600" dirty="0">
                <a:sym typeface="Wingdings" panose="05000000000000000000" pitchFamily="2" charset="2"/>
              </a:rPr>
              <a:t> </a:t>
            </a:r>
            <a:endParaRPr lang="en-GB" sz="3600" dirty="0"/>
          </a:p>
        </p:txBody>
      </p:sp>
      <p:pic>
        <p:nvPicPr>
          <p:cNvPr id="3" name="Picture 2">
            <a:extLst>
              <a:ext uri="{FF2B5EF4-FFF2-40B4-BE49-F238E27FC236}">
                <a16:creationId xmlns:a16="http://schemas.microsoft.com/office/drawing/2014/main" id="{883E0C0D-96F0-4CA2-AB27-F9C8FFFAC6EA}"/>
              </a:ext>
            </a:extLst>
          </p:cNvPr>
          <p:cNvPicPr>
            <a:picLocks noChangeAspect="1"/>
          </p:cNvPicPr>
          <p:nvPr/>
        </p:nvPicPr>
        <p:blipFill>
          <a:blip r:embed="rId2"/>
          <a:stretch>
            <a:fillRect/>
          </a:stretch>
        </p:blipFill>
        <p:spPr>
          <a:xfrm>
            <a:off x="10251141" y="146302"/>
            <a:ext cx="1765292" cy="2224036"/>
          </a:xfrm>
          <a:prstGeom prst="rect">
            <a:avLst/>
          </a:prstGeom>
          <a:ln w="57150">
            <a:solidFill>
              <a:schemeClr val="tx1"/>
            </a:solidFill>
          </a:ln>
        </p:spPr>
      </p:pic>
    </p:spTree>
    <p:extLst>
      <p:ext uri="{BB962C8B-B14F-4D97-AF65-F5344CB8AC3E}">
        <p14:creationId xmlns:p14="http://schemas.microsoft.com/office/powerpoint/2010/main" val="4010013080"/>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162</TotalTime>
  <Words>634</Words>
  <Application>Microsoft Office PowerPoint</Application>
  <PresentationFormat>Widescreen</PresentationFormat>
  <Paragraphs>20</Paragraphs>
  <Slides>15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Trebuchet MS</vt:lpstr>
      <vt:lpstr>Wingdings 3</vt:lpstr>
      <vt:lpstr>Facet</vt:lpstr>
      <vt:lpstr>Recycling Project</vt:lpstr>
      <vt:lpstr>The school council feel passionate about our planet and have embarked on a recycling project that they would like everyone to get involved with.  We are going to start with the following ideas. So please, be part of the solution and not part of the pollution!</vt:lpstr>
      <vt:lpstr>PowerPoint Presentation</vt:lpstr>
      <vt:lpstr>Recycling Pledge 1: Each class will have 2 Eco Warriors who will turn off lights, interactive boards and taps.  School Council children in your class are going to choose 2 children to become the Eco Warriors for their class. Whenever the class leave the room (PE, library, lunch etc) and no-one is left in there, they will switch off the lights, interactive boards and any taps that you have. Special labels will be produced to help remind them about this. Be energy aware so there’s a future to share! </vt:lpstr>
      <vt:lpstr>PowerPoint Presentation</vt:lpstr>
      <vt:lpstr>Recycling Pledge 2: Each class will have a scrap paper tray.  Each class need to have a tray for scrap paper. Any worksheets that are no longer needed can be added to the tray and children can be given opportunities to use it such as during wet play, Friyay or to take home on a Friday or end of term. So, be cool and recycle in school! </vt:lpstr>
      <vt:lpstr>PowerPoint Presentation</vt:lpstr>
      <vt:lpstr>Recycling Pledge 3: Each class will have a ‘bits and bobs’ box.  Each class (or year group if easier) need to have a tray/box to keep any leftover bits and bobs. For example, display off-cuts, ribbon off-cuts, sweet wrappers, old birthday cards, old tissue boxes etc. This can then be used for craft activities, collage, Friyay or anything else! Think about this; when you refuse to reuse, it’s our Earth you abuse! </vt:lpstr>
      <vt:lpstr>PowerPoint Presentation</vt:lpstr>
      <vt:lpstr>Recycling Pledge 4: Year 5 will have Eco Warriors who will be in charge of the litter pickers.  Year 5 will be in charge of the litter pickers so if any rubbish is dropped (it shouldn’t be as we are all capable of putting rubbish in the bin) they will pick it up. Thanks Year 5, you’re going to do an amazing job!  So remember, if you throw, the world will go!</vt:lpstr>
      <vt:lpstr>PowerPoint Presentation</vt:lpstr>
      <vt:lpstr>Recycling Pledge 5: All food waste from the hall and KS1 classrooms will go in the food waste bin.  Teachers and school council will help to make sure all food waste goes in the central food waste bin. This includes any leftover fruit from KS1 that other classes/Home from Home don’t want.  Let’s see food waste go from the garbage to the garden!</vt:lpstr>
      <vt:lpstr>PowerPoint Presentation</vt:lpstr>
      <vt:lpstr>Recycling Pledge 6: Each class will have a green bin for recycling and a general bin for other rubbish.  This is very exciting! We finally get to recycle properly in our classrooms. However, it comes with big responsibilities. We must ONLY put paper, cardboard or plastic bottles in the green bin and everything else in the general bin. School Council have produced labels so you know what goes where. Please don’t trash our future, recycle!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Recycling Project</dc:title>
  <dc:creator>NWright</dc:creator>
  <cp:lastModifiedBy>Alison Dunwell</cp:lastModifiedBy>
  <cp:revision>15</cp:revision>
  <dcterms:created xsi:type="dcterms:W3CDTF">2022-01-17T21:03:20Z</dcterms:created>
  <dcterms:modified xsi:type="dcterms:W3CDTF">2023-11-23T08:55:19Z</dcterms:modified>
</cp:coreProperties>
</file>